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3"/>
  </p:notesMasterIdLst>
  <p:sldIdLst>
    <p:sldId id="256" r:id="rId6"/>
    <p:sldId id="261" r:id="rId7"/>
    <p:sldId id="264" r:id="rId8"/>
    <p:sldId id="263" r:id="rId9"/>
    <p:sldId id="262" r:id="rId10"/>
    <p:sldId id="265" r:id="rId11"/>
    <p:sldId id="266" r:id="rId12"/>
    <p:sldId id="267" r:id="rId13"/>
    <p:sldId id="274" r:id="rId14"/>
    <p:sldId id="268" r:id="rId15"/>
    <p:sldId id="269" r:id="rId16"/>
    <p:sldId id="277" r:id="rId17"/>
    <p:sldId id="270" r:id="rId18"/>
    <p:sldId id="271" r:id="rId19"/>
    <p:sldId id="278" r:id="rId20"/>
    <p:sldId id="272" r:id="rId21"/>
    <p:sldId id="273"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070" autoAdjust="0"/>
  </p:normalViewPr>
  <p:slideViewPr>
    <p:cSldViewPr>
      <p:cViewPr varScale="1">
        <p:scale>
          <a:sx n="82" d="100"/>
          <a:sy n="82" d="100"/>
        </p:scale>
        <p:origin x="854"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C75B8D-9B8B-4343-B66E-BEF9498353EE}" type="datetimeFigureOut">
              <a:rPr lang="en-US" smtClean="0"/>
              <a:t>1/4/2022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91555E-B2D8-4082-9BD0-8765ABDD63CA}" type="slidenum">
              <a:rPr lang="en-US" smtClean="0"/>
              <a:t>‹#›</a:t>
            </a:fld>
            <a:endParaRPr lang="en-US"/>
          </a:p>
        </p:txBody>
      </p:sp>
    </p:spTree>
    <p:extLst>
      <p:ext uri="{BB962C8B-B14F-4D97-AF65-F5344CB8AC3E}">
        <p14:creationId xmlns:p14="http://schemas.microsoft.com/office/powerpoint/2010/main" val="1805947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0A0FD7-7924-44A0-BA3C-DC3D342589E3}" type="datetimeFigureOut">
              <a:rPr lang="en-US" smtClean="0"/>
              <a:t>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9F7713-EF5F-4DA2-8C11-167D611078BF}" type="slidenum">
              <a:rPr lang="en-US" smtClean="0"/>
              <a:t>‹#›</a:t>
            </a:fld>
            <a:endParaRPr lang="en-US"/>
          </a:p>
        </p:txBody>
      </p:sp>
    </p:spTree>
    <p:extLst>
      <p:ext uri="{BB962C8B-B14F-4D97-AF65-F5344CB8AC3E}">
        <p14:creationId xmlns:p14="http://schemas.microsoft.com/office/powerpoint/2010/main" val="1891649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0A0FD7-7924-44A0-BA3C-DC3D342589E3}" type="datetimeFigureOut">
              <a:rPr lang="en-US" smtClean="0"/>
              <a:t>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9F7713-EF5F-4DA2-8C11-167D611078BF}" type="slidenum">
              <a:rPr lang="en-US" smtClean="0"/>
              <a:t>‹#›</a:t>
            </a:fld>
            <a:endParaRPr lang="en-US"/>
          </a:p>
        </p:txBody>
      </p:sp>
    </p:spTree>
    <p:extLst>
      <p:ext uri="{BB962C8B-B14F-4D97-AF65-F5344CB8AC3E}">
        <p14:creationId xmlns:p14="http://schemas.microsoft.com/office/powerpoint/2010/main" val="1538748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0A0FD7-7924-44A0-BA3C-DC3D342589E3}" type="datetimeFigureOut">
              <a:rPr lang="en-US" smtClean="0"/>
              <a:t>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9F7713-EF5F-4DA2-8C11-167D611078BF}" type="slidenum">
              <a:rPr lang="en-US" smtClean="0"/>
              <a:t>‹#›</a:t>
            </a:fld>
            <a:endParaRPr lang="en-US"/>
          </a:p>
        </p:txBody>
      </p:sp>
    </p:spTree>
    <p:extLst>
      <p:ext uri="{BB962C8B-B14F-4D97-AF65-F5344CB8AC3E}">
        <p14:creationId xmlns:p14="http://schemas.microsoft.com/office/powerpoint/2010/main" val="607859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0A0FD7-7924-44A0-BA3C-DC3D342589E3}" type="datetimeFigureOut">
              <a:rPr lang="en-US" smtClean="0"/>
              <a:t>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9F7713-EF5F-4DA2-8C11-167D611078BF}" type="slidenum">
              <a:rPr lang="en-US" smtClean="0"/>
              <a:t>‹#›</a:t>
            </a:fld>
            <a:endParaRPr lang="en-US"/>
          </a:p>
        </p:txBody>
      </p:sp>
    </p:spTree>
    <p:extLst>
      <p:ext uri="{BB962C8B-B14F-4D97-AF65-F5344CB8AC3E}">
        <p14:creationId xmlns:p14="http://schemas.microsoft.com/office/powerpoint/2010/main" val="3742646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0A0FD7-7924-44A0-BA3C-DC3D342589E3}" type="datetimeFigureOut">
              <a:rPr lang="en-US" smtClean="0"/>
              <a:t>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9F7713-EF5F-4DA2-8C11-167D611078BF}" type="slidenum">
              <a:rPr lang="en-US" smtClean="0"/>
              <a:t>‹#›</a:t>
            </a:fld>
            <a:endParaRPr lang="en-US"/>
          </a:p>
        </p:txBody>
      </p:sp>
    </p:spTree>
    <p:extLst>
      <p:ext uri="{BB962C8B-B14F-4D97-AF65-F5344CB8AC3E}">
        <p14:creationId xmlns:p14="http://schemas.microsoft.com/office/powerpoint/2010/main" val="1016939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0A0FD7-7924-44A0-BA3C-DC3D342589E3}" type="datetimeFigureOut">
              <a:rPr lang="en-US" smtClean="0"/>
              <a:t>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9F7713-EF5F-4DA2-8C11-167D611078BF}" type="slidenum">
              <a:rPr lang="en-US" smtClean="0"/>
              <a:t>‹#›</a:t>
            </a:fld>
            <a:endParaRPr lang="en-US"/>
          </a:p>
        </p:txBody>
      </p:sp>
    </p:spTree>
    <p:extLst>
      <p:ext uri="{BB962C8B-B14F-4D97-AF65-F5344CB8AC3E}">
        <p14:creationId xmlns:p14="http://schemas.microsoft.com/office/powerpoint/2010/main" val="115260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0A0FD7-7924-44A0-BA3C-DC3D342589E3}" type="datetimeFigureOut">
              <a:rPr lang="en-US" smtClean="0"/>
              <a:t>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9F7713-EF5F-4DA2-8C11-167D611078BF}" type="slidenum">
              <a:rPr lang="en-US" smtClean="0"/>
              <a:t>‹#›</a:t>
            </a:fld>
            <a:endParaRPr lang="en-US"/>
          </a:p>
        </p:txBody>
      </p:sp>
    </p:spTree>
    <p:extLst>
      <p:ext uri="{BB962C8B-B14F-4D97-AF65-F5344CB8AC3E}">
        <p14:creationId xmlns:p14="http://schemas.microsoft.com/office/powerpoint/2010/main" val="540122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0A0FD7-7924-44A0-BA3C-DC3D342589E3}" type="datetimeFigureOut">
              <a:rPr lang="en-US" smtClean="0"/>
              <a:t>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9F7713-EF5F-4DA2-8C11-167D611078BF}" type="slidenum">
              <a:rPr lang="en-US" smtClean="0"/>
              <a:t>‹#›</a:t>
            </a:fld>
            <a:endParaRPr lang="en-US"/>
          </a:p>
        </p:txBody>
      </p:sp>
    </p:spTree>
    <p:extLst>
      <p:ext uri="{BB962C8B-B14F-4D97-AF65-F5344CB8AC3E}">
        <p14:creationId xmlns:p14="http://schemas.microsoft.com/office/powerpoint/2010/main" val="1496083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0A0FD7-7924-44A0-BA3C-DC3D342589E3}" type="datetimeFigureOut">
              <a:rPr lang="en-US" smtClean="0"/>
              <a:t>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9F7713-EF5F-4DA2-8C11-167D611078BF}" type="slidenum">
              <a:rPr lang="en-US" smtClean="0"/>
              <a:t>‹#›</a:t>
            </a:fld>
            <a:endParaRPr lang="en-US"/>
          </a:p>
        </p:txBody>
      </p:sp>
    </p:spTree>
    <p:extLst>
      <p:ext uri="{BB962C8B-B14F-4D97-AF65-F5344CB8AC3E}">
        <p14:creationId xmlns:p14="http://schemas.microsoft.com/office/powerpoint/2010/main" val="1291180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0A0FD7-7924-44A0-BA3C-DC3D342589E3}" type="datetimeFigureOut">
              <a:rPr lang="en-US" smtClean="0"/>
              <a:t>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9F7713-EF5F-4DA2-8C11-167D611078BF}" type="slidenum">
              <a:rPr lang="en-US" smtClean="0"/>
              <a:t>‹#›</a:t>
            </a:fld>
            <a:endParaRPr lang="en-US"/>
          </a:p>
        </p:txBody>
      </p:sp>
    </p:spTree>
    <p:extLst>
      <p:ext uri="{BB962C8B-B14F-4D97-AF65-F5344CB8AC3E}">
        <p14:creationId xmlns:p14="http://schemas.microsoft.com/office/powerpoint/2010/main" val="2049402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0A0FD7-7924-44A0-BA3C-DC3D342589E3}" type="datetimeFigureOut">
              <a:rPr lang="en-US" smtClean="0"/>
              <a:t>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9F7713-EF5F-4DA2-8C11-167D611078BF}" type="slidenum">
              <a:rPr lang="en-US" smtClean="0"/>
              <a:t>‹#›</a:t>
            </a:fld>
            <a:endParaRPr lang="en-US"/>
          </a:p>
        </p:txBody>
      </p:sp>
    </p:spTree>
    <p:extLst>
      <p:ext uri="{BB962C8B-B14F-4D97-AF65-F5344CB8AC3E}">
        <p14:creationId xmlns:p14="http://schemas.microsoft.com/office/powerpoint/2010/main" val="36265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7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0A0FD7-7924-44A0-BA3C-DC3D342589E3}" type="datetimeFigureOut">
              <a:rPr lang="en-US" smtClean="0"/>
              <a:t>1/4/2022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9F7713-EF5F-4DA2-8C11-167D611078BF}" type="slidenum">
              <a:rPr lang="en-US" smtClean="0"/>
              <a:t>‹#›</a:t>
            </a:fld>
            <a:endParaRPr lang="en-US"/>
          </a:p>
        </p:txBody>
      </p:sp>
    </p:spTree>
    <p:extLst>
      <p:ext uri="{BB962C8B-B14F-4D97-AF65-F5344CB8AC3E}">
        <p14:creationId xmlns:p14="http://schemas.microsoft.com/office/powerpoint/2010/main" val="36754282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60;p14"/>
          <p:cNvSpPr txBox="1">
            <a:spLocks/>
          </p:cNvSpPr>
          <p:nvPr/>
        </p:nvSpPr>
        <p:spPr>
          <a:xfrm>
            <a:off x="304800" y="278742"/>
            <a:ext cx="8520600" cy="1473857"/>
          </a:xfrm>
          <a:prstGeom prst="rect">
            <a:avLst/>
          </a:prstGeom>
          <a:solidFill>
            <a:schemeClr val="tx1"/>
          </a:solidFill>
        </p:spPr>
        <p:txBody>
          <a:bodyPr spcFirstLastPara="1" vert="horz" wrap="square" lIns="230250" tIns="230250" rIns="230250" bIns="23025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solidFill>
                  <a:schemeClr val="bg1"/>
                </a:solidFill>
                <a:latin typeface="IM Fell English SC" panose="02000000000000000000" charset="0"/>
              </a:rPr>
              <a:t>John Snow: </a:t>
            </a:r>
            <a:r>
              <a:rPr lang="en-US" sz="4000" dirty="0" smtClean="0">
                <a:solidFill>
                  <a:schemeClr val="bg1"/>
                </a:solidFill>
                <a:latin typeface="IM Fell English SC" panose="02000000000000000000" charset="0"/>
                <a:ea typeface="Lato"/>
                <a:cs typeface="Lato"/>
                <a:sym typeface="Lato"/>
              </a:rPr>
              <a:t>Breaking Barriers for Modern Epidemiology</a:t>
            </a:r>
            <a:r>
              <a:rPr lang="en-US" dirty="0" smtClean="0">
                <a:latin typeface="IM Fell English SC" panose="02000000000000000000" charset="0"/>
                <a:ea typeface="Lato"/>
                <a:cs typeface="Lato"/>
                <a:sym typeface="Lato"/>
              </a:rPr>
              <a:t/>
            </a:r>
            <a:br>
              <a:rPr lang="en-US" dirty="0" smtClean="0">
                <a:latin typeface="IM Fell English SC" panose="02000000000000000000" charset="0"/>
                <a:ea typeface="Lato"/>
                <a:cs typeface="Lato"/>
                <a:sym typeface="Lato"/>
              </a:rPr>
            </a:br>
            <a:endParaRPr lang="en-US" dirty="0">
              <a:latin typeface="IM Fell English SC" panose="02000000000000000000" charset="0"/>
            </a:endParaRPr>
          </a:p>
        </p:txBody>
      </p:sp>
      <p:pic>
        <p:nvPicPr>
          <p:cNvPr id="5" name="Google Shape;161;p32"/>
          <p:cNvPicPr preferRelativeResize="0"/>
          <p:nvPr/>
        </p:nvPicPr>
        <p:blipFill rotWithShape="1">
          <a:blip r:embed="rId2">
            <a:alphaModFix/>
          </a:blip>
          <a:srcRect l="6679" r="14462" b="2893"/>
          <a:stretch/>
        </p:blipFill>
        <p:spPr>
          <a:xfrm rot="-5400000">
            <a:off x="2300700" y="747300"/>
            <a:ext cx="4800600" cy="7116000"/>
          </a:xfrm>
          <a:prstGeom prst="rect">
            <a:avLst/>
          </a:prstGeom>
          <a:noFill/>
          <a:ln>
            <a:noFill/>
          </a:ln>
        </p:spPr>
      </p:pic>
    </p:spTree>
    <p:extLst>
      <p:ext uri="{BB962C8B-B14F-4D97-AF65-F5344CB8AC3E}">
        <p14:creationId xmlns:p14="http://schemas.microsoft.com/office/powerpoint/2010/main" val="651807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229600" cy="1143000"/>
          </a:xfrm>
        </p:spPr>
        <p:txBody>
          <a:bodyPr>
            <a:normAutofit/>
          </a:bodyPr>
          <a:lstStyle/>
          <a:p>
            <a:pPr algn="l"/>
            <a:r>
              <a:rPr lang="en" sz="3000" dirty="0" smtClean="0">
                <a:latin typeface="IM Fell English SC" panose="02000000000000000000" charset="0"/>
              </a:rPr>
              <a:t>Center Panel Center Photo</a:t>
            </a:r>
            <a:endParaRPr lang="en-US" sz="3000" dirty="0"/>
          </a:p>
        </p:txBody>
      </p:sp>
      <p:pic>
        <p:nvPicPr>
          <p:cNvPr id="4" name="Google Shape;213;p40"/>
          <p:cNvPicPr preferRelativeResize="0"/>
          <p:nvPr/>
        </p:nvPicPr>
        <p:blipFill>
          <a:blip r:embed="rId2">
            <a:alphaModFix/>
          </a:blip>
          <a:stretch>
            <a:fillRect/>
          </a:stretch>
        </p:blipFill>
        <p:spPr>
          <a:xfrm>
            <a:off x="3048000" y="914400"/>
            <a:ext cx="3657600" cy="5334000"/>
          </a:xfrm>
          <a:prstGeom prst="rect">
            <a:avLst/>
          </a:prstGeom>
          <a:noFill/>
          <a:ln>
            <a:noFill/>
          </a:ln>
        </p:spPr>
      </p:pic>
    </p:spTree>
    <p:extLst>
      <p:ext uri="{BB962C8B-B14F-4D97-AF65-F5344CB8AC3E}">
        <p14:creationId xmlns:p14="http://schemas.microsoft.com/office/powerpoint/2010/main" val="1676444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229600" cy="1143000"/>
          </a:xfrm>
        </p:spPr>
        <p:txBody>
          <a:bodyPr>
            <a:normAutofit/>
          </a:bodyPr>
          <a:lstStyle/>
          <a:p>
            <a:pPr algn="l"/>
            <a:r>
              <a:rPr lang="en" sz="3000" dirty="0" smtClean="0">
                <a:latin typeface="IM Fell English SC" panose="02000000000000000000" charset="0"/>
              </a:rPr>
              <a:t>Center Panel Bottom Photo</a:t>
            </a:r>
            <a:endParaRPr lang="en-US" sz="3000" dirty="0"/>
          </a:p>
        </p:txBody>
      </p:sp>
      <p:pic>
        <p:nvPicPr>
          <p:cNvPr id="4" name="Google Shape;219;p41"/>
          <p:cNvPicPr preferRelativeResize="0"/>
          <p:nvPr/>
        </p:nvPicPr>
        <p:blipFill>
          <a:blip r:embed="rId2">
            <a:alphaModFix/>
          </a:blip>
          <a:stretch>
            <a:fillRect/>
          </a:stretch>
        </p:blipFill>
        <p:spPr>
          <a:xfrm>
            <a:off x="2667000" y="914400"/>
            <a:ext cx="3581400" cy="5029200"/>
          </a:xfrm>
          <a:prstGeom prst="rect">
            <a:avLst/>
          </a:prstGeom>
          <a:noFill/>
          <a:ln>
            <a:noFill/>
          </a:ln>
        </p:spPr>
      </p:pic>
      <p:sp>
        <p:nvSpPr>
          <p:cNvPr id="6" name="Footer Placeholder 4"/>
          <p:cNvSpPr>
            <a:spLocks noGrp="1"/>
          </p:cNvSpPr>
          <p:nvPr>
            <p:ph type="ftr" sz="quarter" idx="11"/>
          </p:nvPr>
        </p:nvSpPr>
        <p:spPr>
          <a:xfrm>
            <a:off x="1828800" y="6096000"/>
            <a:ext cx="5334000" cy="569720"/>
          </a:xfrm>
          <a:solidFill>
            <a:schemeClr val="tx1"/>
          </a:solidFill>
        </p:spPr>
        <p:txBody>
          <a:bodyPr/>
          <a:lstStyle/>
          <a:p>
            <a:pPr algn="l"/>
            <a:r>
              <a:rPr lang="en-US" b="1" dirty="0" smtClean="0">
                <a:solidFill>
                  <a:schemeClr val="bg1"/>
                </a:solidFill>
                <a:latin typeface="+mj-lt"/>
              </a:rPr>
              <a:t>Source Credit Text: </a:t>
            </a:r>
          </a:p>
          <a:p>
            <a:pPr algn="l"/>
            <a:r>
              <a:rPr lang="en-US" dirty="0" smtClean="0">
                <a:solidFill>
                  <a:schemeClr val="bg1"/>
                </a:solidFill>
                <a:latin typeface="+mj-lt"/>
              </a:rPr>
              <a:t>John </a:t>
            </a:r>
            <a:r>
              <a:rPr lang="en-US" dirty="0">
                <a:solidFill>
                  <a:schemeClr val="bg1"/>
                </a:solidFill>
                <a:latin typeface="+mj-lt"/>
              </a:rPr>
              <a:t>Snow’s </a:t>
            </a:r>
            <a:r>
              <a:rPr lang="en-US" dirty="0" err="1">
                <a:solidFill>
                  <a:schemeClr val="bg1"/>
                </a:solidFill>
                <a:latin typeface="+mj-lt"/>
              </a:rPr>
              <a:t>Soho</a:t>
            </a:r>
            <a:r>
              <a:rPr lang="en-US" dirty="0">
                <a:solidFill>
                  <a:schemeClr val="bg1"/>
                </a:solidFill>
                <a:latin typeface="+mj-lt"/>
              </a:rPr>
              <a:t> Map, 1854. Michigan  State University College of Social Science</a:t>
            </a:r>
            <a:r>
              <a:rPr lang="en-US" dirty="0" smtClean="0">
                <a:solidFill>
                  <a:schemeClr val="bg1"/>
                </a:solidFill>
                <a:latin typeface="+mj-lt"/>
              </a:rPr>
              <a:t>.</a:t>
            </a:r>
            <a:endParaRPr lang="en-US" b="1" dirty="0">
              <a:solidFill>
                <a:schemeClr val="tx1"/>
              </a:solidFill>
            </a:endParaRPr>
          </a:p>
        </p:txBody>
      </p:sp>
    </p:spTree>
    <p:extLst>
      <p:ext uri="{BB962C8B-B14F-4D97-AF65-F5344CB8AC3E}">
        <p14:creationId xmlns:p14="http://schemas.microsoft.com/office/powerpoint/2010/main" val="2201433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229600" cy="1143000"/>
          </a:xfrm>
        </p:spPr>
        <p:txBody>
          <a:bodyPr>
            <a:normAutofit/>
          </a:bodyPr>
          <a:lstStyle/>
          <a:p>
            <a:pPr algn="l"/>
            <a:r>
              <a:rPr lang="en" sz="3000" dirty="0" smtClean="0">
                <a:latin typeface="IM Fell English SC" panose="02000000000000000000" charset="0"/>
              </a:rPr>
              <a:t>Right Panel Top Photo</a:t>
            </a:r>
            <a:endParaRPr lang="en-US" sz="3000" dirty="0"/>
          </a:p>
        </p:txBody>
      </p:sp>
      <p:pic>
        <p:nvPicPr>
          <p:cNvPr id="3" name="Google Shape;232;p43"/>
          <p:cNvPicPr preferRelativeResize="0"/>
          <p:nvPr/>
        </p:nvPicPr>
        <p:blipFill>
          <a:blip r:embed="rId2">
            <a:alphaModFix/>
          </a:blip>
          <a:stretch>
            <a:fillRect/>
          </a:stretch>
        </p:blipFill>
        <p:spPr>
          <a:xfrm>
            <a:off x="2895600" y="762000"/>
            <a:ext cx="3810000" cy="4800600"/>
          </a:xfrm>
          <a:prstGeom prst="rect">
            <a:avLst/>
          </a:prstGeom>
          <a:noFill/>
          <a:ln>
            <a:noFill/>
          </a:ln>
        </p:spPr>
      </p:pic>
      <p:sp>
        <p:nvSpPr>
          <p:cNvPr id="5" name="Footer Placeholder 4"/>
          <p:cNvSpPr>
            <a:spLocks noGrp="1"/>
          </p:cNvSpPr>
          <p:nvPr>
            <p:ph type="ftr" sz="quarter" idx="11"/>
          </p:nvPr>
        </p:nvSpPr>
        <p:spPr>
          <a:xfrm>
            <a:off x="1447800" y="5602688"/>
            <a:ext cx="6477000" cy="1203325"/>
          </a:xfrm>
          <a:solidFill>
            <a:schemeClr val="tx1"/>
          </a:solidFill>
        </p:spPr>
        <p:txBody>
          <a:bodyPr/>
          <a:lstStyle/>
          <a:p>
            <a:pPr algn="l"/>
            <a:r>
              <a:rPr lang="en-US" b="1" dirty="0" smtClean="0">
                <a:solidFill>
                  <a:schemeClr val="bg1"/>
                </a:solidFill>
              </a:rPr>
              <a:t>Source Credit Text:</a:t>
            </a:r>
          </a:p>
          <a:p>
            <a:pPr algn="l"/>
            <a:r>
              <a:rPr lang="en-US" i="1" dirty="0" smtClean="0">
                <a:solidFill>
                  <a:schemeClr val="bg1"/>
                </a:solidFill>
              </a:rPr>
              <a:t>Father Thames Introducing His Offspring to the Fair City of London</a:t>
            </a:r>
            <a:r>
              <a:rPr lang="en-US" dirty="0" smtClean="0">
                <a:solidFill>
                  <a:schemeClr val="bg1"/>
                </a:solidFill>
              </a:rPr>
              <a:t>, Punch Magazine, July 3, 1858</a:t>
            </a:r>
          </a:p>
          <a:p>
            <a:pPr algn="l"/>
            <a:r>
              <a:rPr lang="en-US" dirty="0" smtClean="0">
                <a:solidFill>
                  <a:schemeClr val="bg1"/>
                </a:solidFill>
              </a:rPr>
              <a:t>John Snow’s Book “On the Mode of Communication of Cholera,” Passport Health</a:t>
            </a:r>
          </a:p>
          <a:p>
            <a:pPr algn="l"/>
            <a:r>
              <a:rPr lang="en-US" dirty="0" smtClean="0">
                <a:solidFill>
                  <a:schemeClr val="bg1"/>
                </a:solidFill>
              </a:rPr>
              <a:t>Henry Whitehead, 1884, UCLA Department of Epidemiology</a:t>
            </a:r>
          </a:p>
          <a:p>
            <a:pPr algn="l"/>
            <a:r>
              <a:rPr lang="en-US" i="1" dirty="0" smtClean="0">
                <a:solidFill>
                  <a:schemeClr val="bg1"/>
                </a:solidFill>
              </a:rPr>
              <a:t>A London Board of Health Hunting After Cases Like Cholera</a:t>
            </a:r>
            <a:r>
              <a:rPr lang="en-US" dirty="0" smtClean="0">
                <a:solidFill>
                  <a:schemeClr val="bg1"/>
                </a:solidFill>
              </a:rPr>
              <a:t>, U.S. Library of Medicine, March 1, 1832</a:t>
            </a:r>
          </a:p>
          <a:p>
            <a:pPr algn="l"/>
            <a:r>
              <a:rPr lang="en-US" dirty="0" smtClean="0">
                <a:solidFill>
                  <a:schemeClr val="bg1"/>
                </a:solidFill>
              </a:rPr>
              <a:t>Cholera “Tramples the Victors &amp; The Vanquished Both,” U.S. Library of Medicine, October 1, 1831</a:t>
            </a:r>
            <a:endParaRPr lang="en-US" dirty="0">
              <a:solidFill>
                <a:schemeClr val="bg1"/>
              </a:solidFill>
            </a:endParaRPr>
          </a:p>
        </p:txBody>
      </p:sp>
    </p:spTree>
    <p:extLst>
      <p:ext uri="{BB962C8B-B14F-4D97-AF65-F5344CB8AC3E}">
        <p14:creationId xmlns:p14="http://schemas.microsoft.com/office/powerpoint/2010/main" val="3111186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229600" cy="1143000"/>
          </a:xfrm>
        </p:spPr>
        <p:txBody>
          <a:bodyPr>
            <a:normAutofit/>
          </a:bodyPr>
          <a:lstStyle/>
          <a:p>
            <a:pPr algn="l"/>
            <a:r>
              <a:rPr lang="en" sz="3000" dirty="0" smtClean="0">
                <a:latin typeface="IM Fell English SC" panose="02000000000000000000" charset="0"/>
              </a:rPr>
              <a:t>Right Panel Top Text</a:t>
            </a:r>
            <a:endParaRPr lang="en-US" sz="3000" dirty="0"/>
          </a:p>
        </p:txBody>
      </p:sp>
      <p:sp>
        <p:nvSpPr>
          <p:cNvPr id="3" name="Rectangle 2"/>
          <p:cNvSpPr/>
          <p:nvPr/>
        </p:nvSpPr>
        <p:spPr>
          <a:xfrm>
            <a:off x="762000" y="1295400"/>
            <a:ext cx="7391400" cy="4417107"/>
          </a:xfrm>
          <a:prstGeom prst="rect">
            <a:avLst/>
          </a:prstGeom>
          <a:solidFill>
            <a:schemeClr val="tx1"/>
          </a:solidFill>
        </p:spPr>
        <p:txBody>
          <a:bodyPr wrap="square">
            <a:spAutoFit/>
          </a:bodyPr>
          <a:lstStyle/>
          <a:p>
            <a:pPr lvl="0">
              <a:lnSpc>
                <a:spcPct val="115000"/>
              </a:lnSpc>
            </a:pPr>
            <a:r>
              <a:rPr lang="en-US" b="1" dirty="0" smtClean="0">
                <a:solidFill>
                  <a:schemeClr val="bg1"/>
                </a:solidFill>
                <a:latin typeface="IM Fell English SC"/>
                <a:ea typeface="IM Fell English SC"/>
                <a:cs typeface="IM Fell English SC"/>
                <a:sym typeface="IM Fell English SC"/>
              </a:rPr>
              <a:t>The Findings</a:t>
            </a:r>
          </a:p>
          <a:p>
            <a:pPr lvl="0">
              <a:lnSpc>
                <a:spcPct val="115000"/>
              </a:lnSpc>
              <a:spcBef>
                <a:spcPts val="1600"/>
              </a:spcBef>
            </a:pPr>
            <a:r>
              <a:rPr lang="en-US" dirty="0" smtClean="0">
                <a:solidFill>
                  <a:schemeClr val="bg1"/>
                </a:solidFill>
                <a:latin typeface="IM Fell English SC"/>
                <a:ea typeface="IM Fell English SC"/>
                <a:cs typeface="IM Fell English SC"/>
                <a:sym typeface="IM Fell English SC"/>
              </a:rPr>
              <a:t>With cartographical evidence proving that cholera was being spread through </a:t>
            </a:r>
            <a:r>
              <a:rPr lang="en-US" dirty="0" err="1" smtClean="0">
                <a:solidFill>
                  <a:schemeClr val="bg1"/>
                </a:solidFill>
                <a:latin typeface="IM Fell English SC"/>
                <a:ea typeface="IM Fell English SC"/>
                <a:cs typeface="IM Fell English SC"/>
                <a:sym typeface="IM Fell English SC"/>
              </a:rPr>
              <a:t>Soho’s</a:t>
            </a:r>
            <a:r>
              <a:rPr lang="en-US" dirty="0" smtClean="0">
                <a:solidFill>
                  <a:schemeClr val="bg1"/>
                </a:solidFill>
                <a:latin typeface="IM Fell English SC"/>
                <a:ea typeface="IM Fell English SC"/>
                <a:cs typeface="IM Fell English SC"/>
                <a:sym typeface="IM Fell English SC"/>
              </a:rPr>
              <a:t> infected drinking water, Snow presented his findings to the Westminster Parish Vestry.</a:t>
            </a:r>
          </a:p>
          <a:p>
            <a:pPr lvl="0">
              <a:lnSpc>
                <a:spcPct val="115000"/>
              </a:lnSpc>
              <a:spcBef>
                <a:spcPts val="1600"/>
              </a:spcBef>
            </a:pPr>
            <a:r>
              <a:rPr lang="en-US" dirty="0" smtClean="0">
                <a:solidFill>
                  <a:schemeClr val="bg1"/>
                </a:solidFill>
                <a:latin typeface="IM Fell English SC"/>
                <a:ea typeface="IM Fell English SC"/>
                <a:cs typeface="IM Fell English SC"/>
                <a:sym typeface="IM Fell English SC"/>
              </a:rPr>
              <a:t>Snow also appealed to local authorities and </a:t>
            </a:r>
            <a:r>
              <a:rPr lang="en-US" dirty="0" err="1" smtClean="0">
                <a:solidFill>
                  <a:schemeClr val="bg1"/>
                </a:solidFill>
                <a:latin typeface="IM Fell English SC"/>
                <a:ea typeface="IM Fell English SC"/>
                <a:cs typeface="IM Fell English SC"/>
                <a:sym typeface="IM Fell English SC"/>
              </a:rPr>
              <a:t>sucessfully</a:t>
            </a:r>
            <a:r>
              <a:rPr lang="en-US" dirty="0" smtClean="0">
                <a:solidFill>
                  <a:schemeClr val="bg1"/>
                </a:solidFill>
                <a:latin typeface="IM Fell English SC"/>
                <a:ea typeface="IM Fell English SC"/>
                <a:cs typeface="IM Fell English SC"/>
                <a:sym typeface="IM Fell English SC"/>
              </a:rPr>
              <a:t> got the Broad Street pump handle removed. Almost immediately after, the new cases of cholera in </a:t>
            </a:r>
            <a:r>
              <a:rPr lang="en-US" dirty="0" err="1" smtClean="0">
                <a:solidFill>
                  <a:schemeClr val="bg1"/>
                </a:solidFill>
                <a:latin typeface="IM Fell English SC"/>
                <a:ea typeface="IM Fell English SC"/>
                <a:cs typeface="IM Fell English SC"/>
                <a:sym typeface="IM Fell English SC"/>
              </a:rPr>
              <a:t>Soho</a:t>
            </a:r>
            <a:r>
              <a:rPr lang="en-US" dirty="0" smtClean="0">
                <a:solidFill>
                  <a:schemeClr val="bg1"/>
                </a:solidFill>
                <a:latin typeface="IM Fell English SC"/>
                <a:ea typeface="IM Fell English SC"/>
                <a:cs typeface="IM Fell English SC"/>
                <a:sym typeface="IM Fell English SC"/>
              </a:rPr>
              <a:t> slowed to a halt.</a:t>
            </a:r>
          </a:p>
          <a:p>
            <a:pPr lvl="0">
              <a:lnSpc>
                <a:spcPct val="115000"/>
              </a:lnSpc>
              <a:spcBef>
                <a:spcPts val="1600"/>
              </a:spcBef>
            </a:pPr>
            <a:r>
              <a:rPr lang="en-US" b="1" dirty="0" smtClean="0">
                <a:solidFill>
                  <a:schemeClr val="bg1"/>
                </a:solidFill>
                <a:latin typeface="IM Fell English SC"/>
                <a:ea typeface="IM Fell English SC"/>
                <a:cs typeface="IM Fell English SC"/>
                <a:sym typeface="IM Fell English SC"/>
              </a:rPr>
              <a:t>Breaking Barriers</a:t>
            </a:r>
          </a:p>
          <a:p>
            <a:pPr lvl="0">
              <a:lnSpc>
                <a:spcPct val="115000"/>
              </a:lnSpc>
              <a:spcBef>
                <a:spcPts val="1600"/>
              </a:spcBef>
            </a:pPr>
            <a:r>
              <a:rPr lang="en-US" dirty="0" smtClean="0">
                <a:solidFill>
                  <a:schemeClr val="bg1"/>
                </a:solidFill>
                <a:latin typeface="IM Fell English SC"/>
                <a:ea typeface="IM Fell English SC"/>
                <a:cs typeface="IM Fell English SC"/>
                <a:sym typeface="IM Fell English SC"/>
              </a:rPr>
              <a:t>Although Snow had effectively debunked Miasma Theory with his work, the aristocracy, as well as some of England’s most renowned scientists  refused to let go of their beliefs. </a:t>
            </a:r>
            <a:endParaRPr lang="en-US" dirty="0">
              <a:solidFill>
                <a:schemeClr val="bg1"/>
              </a:solidFill>
              <a:latin typeface="IM Fell English SC"/>
              <a:ea typeface="IM Fell English SC"/>
              <a:cs typeface="IM Fell English SC"/>
              <a:sym typeface="IM Fell English SC"/>
            </a:endParaRPr>
          </a:p>
        </p:txBody>
      </p:sp>
    </p:spTree>
    <p:extLst>
      <p:ext uri="{BB962C8B-B14F-4D97-AF65-F5344CB8AC3E}">
        <p14:creationId xmlns:p14="http://schemas.microsoft.com/office/powerpoint/2010/main" val="2757846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229600" cy="1143000"/>
          </a:xfrm>
        </p:spPr>
        <p:txBody>
          <a:bodyPr>
            <a:normAutofit/>
          </a:bodyPr>
          <a:lstStyle/>
          <a:p>
            <a:pPr algn="l"/>
            <a:r>
              <a:rPr lang="en" sz="3000" dirty="0" smtClean="0">
                <a:latin typeface="IM Fell English SC" panose="02000000000000000000" charset="0"/>
              </a:rPr>
              <a:t>Right Panel Center Photo</a:t>
            </a:r>
            <a:endParaRPr lang="en-US" sz="3000" dirty="0"/>
          </a:p>
        </p:txBody>
      </p:sp>
      <p:pic>
        <p:nvPicPr>
          <p:cNvPr id="3" name="Google Shape;239;p44"/>
          <p:cNvPicPr preferRelativeResize="0"/>
          <p:nvPr/>
        </p:nvPicPr>
        <p:blipFill>
          <a:blip r:embed="rId2">
            <a:alphaModFix/>
          </a:blip>
          <a:stretch>
            <a:fillRect/>
          </a:stretch>
        </p:blipFill>
        <p:spPr>
          <a:xfrm>
            <a:off x="2898913" y="778566"/>
            <a:ext cx="3962400" cy="4800600"/>
          </a:xfrm>
          <a:prstGeom prst="rect">
            <a:avLst/>
          </a:prstGeom>
          <a:noFill/>
          <a:ln>
            <a:noFill/>
          </a:ln>
        </p:spPr>
      </p:pic>
      <p:sp>
        <p:nvSpPr>
          <p:cNvPr id="5" name="Footer Placeholder 4"/>
          <p:cNvSpPr>
            <a:spLocks noGrp="1"/>
          </p:cNvSpPr>
          <p:nvPr>
            <p:ph type="ftr" sz="quarter" idx="11"/>
          </p:nvPr>
        </p:nvSpPr>
        <p:spPr>
          <a:xfrm>
            <a:off x="1752600" y="5715000"/>
            <a:ext cx="6400800" cy="1066800"/>
          </a:xfrm>
          <a:solidFill>
            <a:schemeClr val="tx1"/>
          </a:solidFill>
        </p:spPr>
        <p:txBody>
          <a:bodyPr/>
          <a:lstStyle/>
          <a:p>
            <a:pPr algn="l"/>
            <a:r>
              <a:rPr lang="en-US" b="1" dirty="0" smtClean="0">
                <a:solidFill>
                  <a:schemeClr val="bg1"/>
                </a:solidFill>
              </a:rPr>
              <a:t>Source Credit Text:</a:t>
            </a:r>
          </a:p>
          <a:p>
            <a:pPr algn="l"/>
            <a:r>
              <a:rPr lang="en-US" i="1" dirty="0">
                <a:solidFill>
                  <a:schemeClr val="bg1"/>
                </a:solidFill>
              </a:rPr>
              <a:t>A London Board of Health Hunting After Cases Like Cholera</a:t>
            </a:r>
            <a:r>
              <a:rPr lang="en-US" dirty="0">
                <a:solidFill>
                  <a:schemeClr val="bg1"/>
                </a:solidFill>
              </a:rPr>
              <a:t>, U.S. Library of Medicine, March 1, 1832</a:t>
            </a:r>
          </a:p>
          <a:p>
            <a:pPr algn="l"/>
            <a:r>
              <a:rPr lang="en-US" dirty="0">
                <a:solidFill>
                  <a:schemeClr val="bg1"/>
                </a:solidFill>
              </a:rPr>
              <a:t>Cholera “Tramples the Victors &amp; The Vanquished Both,” U.S. Library of Medicine, October 1, 1831</a:t>
            </a:r>
          </a:p>
          <a:p>
            <a:pPr algn="l"/>
            <a:r>
              <a:rPr lang="en-US" dirty="0" smtClean="0">
                <a:solidFill>
                  <a:schemeClr val="bg1"/>
                </a:solidFill>
              </a:rPr>
              <a:t>Broad Street Water Pump Memorial, Atlas Obscura</a:t>
            </a:r>
          </a:p>
          <a:p>
            <a:pPr algn="l"/>
            <a:r>
              <a:rPr lang="en-US" dirty="0" smtClean="0">
                <a:solidFill>
                  <a:schemeClr val="bg1"/>
                </a:solidFill>
              </a:rPr>
              <a:t>William Farr, Registrar-General’s Seventeenth Annual Report on the 1853-54 Outbreak</a:t>
            </a:r>
          </a:p>
        </p:txBody>
      </p:sp>
    </p:spTree>
    <p:extLst>
      <p:ext uri="{BB962C8B-B14F-4D97-AF65-F5344CB8AC3E}">
        <p14:creationId xmlns:p14="http://schemas.microsoft.com/office/powerpoint/2010/main" val="2621843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229600" cy="1143000"/>
          </a:xfrm>
        </p:spPr>
        <p:txBody>
          <a:bodyPr>
            <a:normAutofit/>
          </a:bodyPr>
          <a:lstStyle/>
          <a:p>
            <a:pPr algn="l"/>
            <a:r>
              <a:rPr lang="en" sz="3000" dirty="0" smtClean="0">
                <a:latin typeface="IM Fell English SC" panose="02000000000000000000" charset="0"/>
              </a:rPr>
              <a:t>Right Panel Center Text</a:t>
            </a:r>
            <a:endParaRPr lang="en-US" sz="3000" dirty="0"/>
          </a:p>
        </p:txBody>
      </p:sp>
      <p:sp>
        <p:nvSpPr>
          <p:cNvPr id="3" name="Rectangle 2"/>
          <p:cNvSpPr/>
          <p:nvPr/>
        </p:nvSpPr>
        <p:spPr>
          <a:xfrm>
            <a:off x="762000" y="1108105"/>
            <a:ext cx="7848600" cy="4643835"/>
          </a:xfrm>
          <a:prstGeom prst="rect">
            <a:avLst/>
          </a:prstGeom>
          <a:solidFill>
            <a:schemeClr val="tx1"/>
          </a:solidFill>
        </p:spPr>
        <p:txBody>
          <a:bodyPr wrap="square">
            <a:spAutoFit/>
          </a:bodyPr>
          <a:lstStyle/>
          <a:p>
            <a:pPr lvl="0">
              <a:lnSpc>
                <a:spcPct val="115000"/>
              </a:lnSpc>
            </a:pPr>
            <a:r>
              <a:rPr lang="en-US" dirty="0" smtClean="0">
                <a:solidFill>
                  <a:schemeClr val="bg1"/>
                </a:solidFill>
                <a:latin typeface="IM Fell English SC"/>
                <a:ea typeface="IM Fell English SC"/>
                <a:cs typeface="IM Fell English SC"/>
                <a:sym typeface="IM Fell English SC"/>
              </a:rPr>
              <a:t>Snow was able to pinpoint how Cholera was spreading, but his </a:t>
            </a:r>
            <a:r>
              <a:rPr lang="en-US" dirty="0" err="1" smtClean="0">
                <a:solidFill>
                  <a:schemeClr val="bg1"/>
                </a:solidFill>
                <a:latin typeface="IM Fell English SC"/>
                <a:ea typeface="IM Fell English SC"/>
                <a:cs typeface="IM Fell English SC"/>
                <a:sym typeface="IM Fell English SC"/>
              </a:rPr>
              <a:t>opposers</a:t>
            </a:r>
            <a:r>
              <a:rPr lang="en-US" dirty="0" smtClean="0">
                <a:solidFill>
                  <a:schemeClr val="bg1"/>
                </a:solidFill>
                <a:latin typeface="IM Fell English SC"/>
                <a:ea typeface="IM Fell English SC"/>
                <a:cs typeface="IM Fell English SC"/>
                <a:sym typeface="IM Fell English SC"/>
              </a:rPr>
              <a:t> had to know why. Snow’s work wasn’t truly validated until the latter half of the 19th century, when it became understood that diseases were caused by microorganisms.</a:t>
            </a:r>
          </a:p>
          <a:p>
            <a:pPr lvl="0">
              <a:lnSpc>
                <a:spcPct val="115000"/>
              </a:lnSpc>
              <a:spcBef>
                <a:spcPts val="1600"/>
              </a:spcBef>
            </a:pPr>
            <a:r>
              <a:rPr lang="en-US" dirty="0" smtClean="0">
                <a:solidFill>
                  <a:schemeClr val="bg1"/>
                </a:solidFill>
                <a:latin typeface="IM Fell English SC"/>
                <a:ea typeface="IM Fell English SC"/>
                <a:cs typeface="IM Fell English SC"/>
                <a:sym typeface="IM Fell English SC"/>
              </a:rPr>
              <a:t>John Snow broke barriers in science and social perception by disproving the commonly held Miasma theory, and authenticating that cholera can be spread by water.</a:t>
            </a:r>
          </a:p>
          <a:p>
            <a:pPr lvl="0">
              <a:lnSpc>
                <a:spcPct val="115000"/>
              </a:lnSpc>
              <a:spcBef>
                <a:spcPts val="1600"/>
              </a:spcBef>
            </a:pPr>
            <a:r>
              <a:rPr lang="en-US" dirty="0" smtClean="0">
                <a:solidFill>
                  <a:schemeClr val="bg1"/>
                </a:solidFill>
                <a:latin typeface="IM Fell English SC"/>
                <a:ea typeface="IM Fell English SC"/>
                <a:cs typeface="IM Fell English SC"/>
                <a:sym typeface="IM Fell English SC"/>
              </a:rPr>
              <a:t>“...cholera matter or </a:t>
            </a:r>
            <a:r>
              <a:rPr lang="en-US" dirty="0" err="1" smtClean="0">
                <a:solidFill>
                  <a:schemeClr val="bg1"/>
                </a:solidFill>
                <a:latin typeface="IM Fell English SC"/>
                <a:ea typeface="IM Fell English SC"/>
                <a:cs typeface="IM Fell English SC"/>
                <a:sym typeface="IM Fell English SC"/>
              </a:rPr>
              <a:t>cholerine</a:t>
            </a:r>
            <a:r>
              <a:rPr lang="en-US" dirty="0" smtClean="0">
                <a:solidFill>
                  <a:schemeClr val="bg1"/>
                </a:solidFill>
                <a:latin typeface="IM Fell English SC"/>
                <a:ea typeface="IM Fell English SC"/>
                <a:cs typeface="IM Fell English SC"/>
                <a:sym typeface="IM Fell English SC"/>
              </a:rPr>
              <a:t>, where it is most fatal, is largely diffused through water, as well as through other channels…”</a:t>
            </a:r>
          </a:p>
          <a:p>
            <a:pPr lvl="0">
              <a:lnSpc>
                <a:spcPct val="115000"/>
              </a:lnSpc>
            </a:pPr>
            <a:endParaRPr lang="en-US" dirty="0" smtClean="0">
              <a:solidFill>
                <a:schemeClr val="bg1"/>
              </a:solidFill>
              <a:latin typeface="IM Fell English SC"/>
              <a:ea typeface="IM Fell English SC"/>
              <a:cs typeface="IM Fell English SC"/>
              <a:sym typeface="IM Fell English SC"/>
            </a:endParaRPr>
          </a:p>
          <a:p>
            <a:pPr lvl="0">
              <a:lnSpc>
                <a:spcPct val="115000"/>
              </a:lnSpc>
            </a:pPr>
            <a:r>
              <a:rPr lang="en-US" dirty="0" smtClean="0">
                <a:solidFill>
                  <a:schemeClr val="bg1"/>
                </a:solidFill>
                <a:latin typeface="IM Fell English SC"/>
                <a:ea typeface="IM Fell English SC"/>
                <a:cs typeface="IM Fell English SC"/>
                <a:sym typeface="IM Fell English SC"/>
              </a:rPr>
              <a:t> -William Farr, Registrar-General's </a:t>
            </a:r>
          </a:p>
          <a:p>
            <a:pPr lvl="0">
              <a:lnSpc>
                <a:spcPct val="115000"/>
              </a:lnSpc>
            </a:pPr>
            <a:r>
              <a:rPr lang="en-US" dirty="0" smtClean="0">
                <a:solidFill>
                  <a:schemeClr val="bg1"/>
                </a:solidFill>
                <a:latin typeface="IM Fell English SC"/>
                <a:ea typeface="IM Fell English SC"/>
                <a:cs typeface="IM Fell English SC"/>
                <a:sym typeface="IM Fell English SC"/>
              </a:rPr>
              <a:t>Seventeenth Annual Report on </a:t>
            </a:r>
          </a:p>
          <a:p>
            <a:pPr lvl="0">
              <a:lnSpc>
                <a:spcPct val="115000"/>
              </a:lnSpc>
            </a:pPr>
            <a:r>
              <a:rPr lang="en-US" dirty="0" smtClean="0">
                <a:solidFill>
                  <a:schemeClr val="bg1"/>
                </a:solidFill>
                <a:latin typeface="IM Fell English SC"/>
                <a:ea typeface="IM Fell English SC"/>
                <a:cs typeface="IM Fell English SC"/>
                <a:sym typeface="IM Fell English SC"/>
              </a:rPr>
              <a:t>the 1853-54 Outbreak</a:t>
            </a:r>
            <a:endParaRPr lang="en-US" dirty="0">
              <a:solidFill>
                <a:schemeClr val="bg1"/>
              </a:solidFill>
              <a:latin typeface="IM Fell English SC"/>
              <a:ea typeface="IM Fell English SC"/>
              <a:cs typeface="IM Fell English SC"/>
              <a:sym typeface="IM Fell English SC"/>
            </a:endParaRPr>
          </a:p>
        </p:txBody>
      </p:sp>
    </p:spTree>
    <p:extLst>
      <p:ext uri="{BB962C8B-B14F-4D97-AF65-F5344CB8AC3E}">
        <p14:creationId xmlns:p14="http://schemas.microsoft.com/office/powerpoint/2010/main" val="4110750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229600" cy="1143000"/>
          </a:xfrm>
        </p:spPr>
        <p:txBody>
          <a:bodyPr>
            <a:normAutofit/>
          </a:bodyPr>
          <a:lstStyle/>
          <a:p>
            <a:pPr algn="l"/>
            <a:r>
              <a:rPr lang="en" sz="3000" dirty="0" smtClean="0">
                <a:latin typeface="IM Fell English SC" panose="02000000000000000000" charset="0"/>
              </a:rPr>
              <a:t>Right Panel Bottom Photo</a:t>
            </a:r>
            <a:endParaRPr lang="en-US" sz="3000" dirty="0"/>
          </a:p>
        </p:txBody>
      </p:sp>
      <p:pic>
        <p:nvPicPr>
          <p:cNvPr id="3" name="Google Shape;246;p45"/>
          <p:cNvPicPr preferRelativeResize="0"/>
          <p:nvPr/>
        </p:nvPicPr>
        <p:blipFill>
          <a:blip r:embed="rId2">
            <a:alphaModFix/>
          </a:blip>
          <a:stretch>
            <a:fillRect/>
          </a:stretch>
        </p:blipFill>
        <p:spPr>
          <a:xfrm>
            <a:off x="2590800" y="762000"/>
            <a:ext cx="4343400" cy="4953000"/>
          </a:xfrm>
          <a:prstGeom prst="rect">
            <a:avLst/>
          </a:prstGeom>
          <a:noFill/>
          <a:ln>
            <a:noFill/>
          </a:ln>
        </p:spPr>
      </p:pic>
      <p:sp>
        <p:nvSpPr>
          <p:cNvPr id="5" name="Footer Placeholder 4"/>
          <p:cNvSpPr>
            <a:spLocks noGrp="1"/>
          </p:cNvSpPr>
          <p:nvPr>
            <p:ph type="ftr" sz="quarter" idx="11"/>
          </p:nvPr>
        </p:nvSpPr>
        <p:spPr>
          <a:xfrm>
            <a:off x="1943100" y="5791200"/>
            <a:ext cx="5638800" cy="990600"/>
          </a:xfrm>
          <a:solidFill>
            <a:schemeClr val="tx1"/>
          </a:solidFill>
        </p:spPr>
        <p:txBody>
          <a:bodyPr/>
          <a:lstStyle/>
          <a:p>
            <a:pPr algn="l"/>
            <a:r>
              <a:rPr lang="en-US" b="1" dirty="0" smtClean="0">
                <a:solidFill>
                  <a:schemeClr val="bg1"/>
                </a:solidFill>
              </a:rPr>
              <a:t>Source Credit Text:</a:t>
            </a:r>
          </a:p>
          <a:p>
            <a:pPr algn="l"/>
            <a:r>
              <a:rPr lang="en-US" dirty="0">
                <a:solidFill>
                  <a:schemeClr val="bg1"/>
                </a:solidFill>
              </a:rPr>
              <a:t>Broad Street Water Pump Memorial, Atlas Obscura</a:t>
            </a:r>
          </a:p>
          <a:p>
            <a:pPr algn="l"/>
            <a:r>
              <a:rPr lang="en-US" dirty="0">
                <a:solidFill>
                  <a:schemeClr val="bg1"/>
                </a:solidFill>
              </a:rPr>
              <a:t>William Farr, Registrar-General’s Seventeenth Annual Report on the 1853-54 </a:t>
            </a:r>
            <a:r>
              <a:rPr lang="en-US" dirty="0" smtClean="0">
                <a:solidFill>
                  <a:schemeClr val="bg1"/>
                </a:solidFill>
              </a:rPr>
              <a:t>Outbreak</a:t>
            </a:r>
          </a:p>
          <a:p>
            <a:pPr algn="l"/>
            <a:r>
              <a:rPr lang="en-US" dirty="0" smtClean="0">
                <a:solidFill>
                  <a:schemeClr val="bg1"/>
                </a:solidFill>
              </a:rPr>
              <a:t>Interactive Coronavirus Map, 2020, Johns Hopkins</a:t>
            </a:r>
          </a:p>
          <a:p>
            <a:pPr algn="l"/>
            <a:r>
              <a:rPr lang="en-US" dirty="0" smtClean="0">
                <a:solidFill>
                  <a:schemeClr val="bg1"/>
                </a:solidFill>
              </a:rPr>
              <a:t>A Court for King Cholera, Punch Magazine, 1852</a:t>
            </a:r>
            <a:endParaRPr lang="en-US" b="1" dirty="0">
              <a:solidFill>
                <a:schemeClr val="tx1"/>
              </a:solidFill>
            </a:endParaRPr>
          </a:p>
        </p:txBody>
      </p:sp>
    </p:spTree>
    <p:extLst>
      <p:ext uri="{BB962C8B-B14F-4D97-AF65-F5344CB8AC3E}">
        <p14:creationId xmlns:p14="http://schemas.microsoft.com/office/powerpoint/2010/main" val="4069776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229600" cy="1143000"/>
          </a:xfrm>
        </p:spPr>
        <p:txBody>
          <a:bodyPr>
            <a:normAutofit/>
          </a:bodyPr>
          <a:lstStyle/>
          <a:p>
            <a:pPr algn="l"/>
            <a:r>
              <a:rPr lang="en" sz="3000" dirty="0" smtClean="0">
                <a:latin typeface="IM Fell English SC" panose="02000000000000000000" charset="0"/>
              </a:rPr>
              <a:t>Right Panel Bottom Text</a:t>
            </a:r>
            <a:endParaRPr lang="en-US" sz="3000" dirty="0"/>
          </a:p>
        </p:txBody>
      </p:sp>
      <p:sp>
        <p:nvSpPr>
          <p:cNvPr id="3" name="Rectangle 2"/>
          <p:cNvSpPr/>
          <p:nvPr/>
        </p:nvSpPr>
        <p:spPr>
          <a:xfrm>
            <a:off x="457200" y="1846772"/>
            <a:ext cx="8382000" cy="1890261"/>
          </a:xfrm>
          <a:prstGeom prst="rect">
            <a:avLst/>
          </a:prstGeom>
          <a:solidFill>
            <a:schemeClr val="tx1"/>
          </a:solidFill>
        </p:spPr>
        <p:txBody>
          <a:bodyPr wrap="square">
            <a:spAutoFit/>
          </a:bodyPr>
          <a:lstStyle/>
          <a:p>
            <a:pPr lvl="0">
              <a:lnSpc>
                <a:spcPct val="115000"/>
              </a:lnSpc>
            </a:pPr>
            <a:r>
              <a:rPr lang="en-US" dirty="0" smtClean="0">
                <a:solidFill>
                  <a:schemeClr val="bg1"/>
                </a:solidFill>
                <a:latin typeface="IM Fell English SC"/>
                <a:ea typeface="IM Fell English SC"/>
                <a:cs typeface="IM Fell English SC"/>
                <a:sym typeface="IM Fell English SC"/>
              </a:rPr>
              <a:t>This is significant to our knowledge of pathogens and their origins, as understanding how to track diseases can save countless lives.</a:t>
            </a:r>
          </a:p>
          <a:p>
            <a:pPr lvl="0">
              <a:lnSpc>
                <a:spcPct val="115000"/>
              </a:lnSpc>
              <a:spcBef>
                <a:spcPts val="1600"/>
              </a:spcBef>
            </a:pPr>
            <a:endParaRPr lang="en-US" dirty="0" smtClean="0">
              <a:solidFill>
                <a:schemeClr val="bg1"/>
              </a:solidFill>
              <a:latin typeface="IM Fell English SC"/>
              <a:ea typeface="IM Fell English SC"/>
              <a:cs typeface="IM Fell English SC"/>
              <a:sym typeface="IM Fell English SC"/>
            </a:endParaRPr>
          </a:p>
          <a:p>
            <a:pPr lvl="0">
              <a:lnSpc>
                <a:spcPct val="115000"/>
              </a:lnSpc>
            </a:pPr>
            <a:r>
              <a:rPr lang="en-US" dirty="0" smtClean="0">
                <a:solidFill>
                  <a:schemeClr val="bg1"/>
                </a:solidFill>
                <a:latin typeface="IM Fell English SC"/>
                <a:ea typeface="IM Fell English SC"/>
                <a:cs typeface="IM Fell English SC"/>
                <a:sym typeface="IM Fell English SC"/>
              </a:rPr>
              <a:t>The influence of his mapping techniques is even seen during today’s pandemic, with scientists using advanced mapping software to study and combat COVID-19.</a:t>
            </a:r>
            <a:endParaRPr lang="en-US" dirty="0">
              <a:solidFill>
                <a:schemeClr val="bg1"/>
              </a:solidFill>
              <a:latin typeface="IM Fell English SC"/>
              <a:ea typeface="IM Fell English SC"/>
              <a:cs typeface="IM Fell English SC"/>
              <a:sym typeface="IM Fell English SC"/>
            </a:endParaRPr>
          </a:p>
        </p:txBody>
      </p:sp>
    </p:spTree>
    <p:extLst>
      <p:ext uri="{BB962C8B-B14F-4D97-AF65-F5344CB8AC3E}">
        <p14:creationId xmlns:p14="http://schemas.microsoft.com/office/powerpoint/2010/main" val="2875717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229600" cy="1143000"/>
          </a:xfrm>
        </p:spPr>
        <p:txBody>
          <a:bodyPr>
            <a:normAutofit/>
          </a:bodyPr>
          <a:lstStyle/>
          <a:p>
            <a:pPr algn="l"/>
            <a:r>
              <a:rPr lang="en" sz="3000" dirty="0" smtClean="0">
                <a:latin typeface="IM Fell English SC" panose="02000000000000000000" charset="0"/>
              </a:rPr>
              <a:t>Left Panel Top Photo</a:t>
            </a:r>
            <a:endParaRPr lang="en-US" sz="3000" dirty="0"/>
          </a:p>
        </p:txBody>
      </p:sp>
      <p:pic>
        <p:nvPicPr>
          <p:cNvPr id="3" name="Google Shape;180;p35"/>
          <p:cNvPicPr preferRelativeResize="0"/>
          <p:nvPr/>
        </p:nvPicPr>
        <p:blipFill>
          <a:blip r:embed="rId2">
            <a:alphaModFix/>
          </a:blip>
          <a:stretch>
            <a:fillRect/>
          </a:stretch>
        </p:blipFill>
        <p:spPr>
          <a:xfrm>
            <a:off x="2057400" y="762000"/>
            <a:ext cx="5458271" cy="4648200"/>
          </a:xfrm>
          <a:prstGeom prst="rect">
            <a:avLst/>
          </a:prstGeom>
          <a:noFill/>
          <a:ln>
            <a:noFill/>
          </a:ln>
        </p:spPr>
      </p:pic>
      <p:sp>
        <p:nvSpPr>
          <p:cNvPr id="5" name="Footer Placeholder 4"/>
          <p:cNvSpPr>
            <a:spLocks noGrp="1"/>
          </p:cNvSpPr>
          <p:nvPr>
            <p:ph type="ftr" sz="quarter" idx="11"/>
          </p:nvPr>
        </p:nvSpPr>
        <p:spPr>
          <a:xfrm>
            <a:off x="1662335" y="5486400"/>
            <a:ext cx="6248400" cy="1143000"/>
          </a:xfrm>
          <a:solidFill>
            <a:schemeClr val="tx1"/>
          </a:solidFill>
        </p:spPr>
        <p:txBody>
          <a:bodyPr/>
          <a:lstStyle/>
          <a:p>
            <a:pPr algn="l"/>
            <a:r>
              <a:rPr lang="en-US" b="1" dirty="0" smtClean="0">
                <a:solidFill>
                  <a:schemeClr val="bg1"/>
                </a:solidFill>
              </a:rPr>
              <a:t>Source Credit Text:</a:t>
            </a:r>
          </a:p>
          <a:p>
            <a:pPr algn="l"/>
            <a:r>
              <a:rPr lang="en-US" dirty="0" smtClean="0">
                <a:solidFill>
                  <a:schemeClr val="bg1"/>
                </a:solidFill>
              </a:rPr>
              <a:t>Informational Poster, </a:t>
            </a:r>
            <a:r>
              <a:rPr lang="en-US" dirty="0" err="1" smtClean="0">
                <a:solidFill>
                  <a:schemeClr val="bg1"/>
                </a:solidFill>
              </a:rPr>
              <a:t>Wellcome</a:t>
            </a:r>
            <a:r>
              <a:rPr lang="en-US" dirty="0" smtClean="0">
                <a:solidFill>
                  <a:schemeClr val="bg1"/>
                </a:solidFill>
              </a:rPr>
              <a:t> Collection, November 1, 1831</a:t>
            </a:r>
          </a:p>
          <a:p>
            <a:pPr algn="l"/>
            <a:r>
              <a:rPr lang="en-US" i="1" dirty="0" smtClean="0">
                <a:solidFill>
                  <a:schemeClr val="bg1"/>
                </a:solidFill>
              </a:rPr>
              <a:t>Vibrio </a:t>
            </a:r>
            <a:r>
              <a:rPr lang="en-US" i="1" dirty="0" err="1" smtClean="0">
                <a:solidFill>
                  <a:schemeClr val="bg1"/>
                </a:solidFill>
              </a:rPr>
              <a:t>Cholerae</a:t>
            </a:r>
            <a:r>
              <a:rPr lang="en-US" dirty="0" smtClean="0">
                <a:solidFill>
                  <a:schemeClr val="bg1"/>
                </a:solidFill>
              </a:rPr>
              <a:t>, The University of Texas at Austin College of Natural Sciences</a:t>
            </a:r>
          </a:p>
          <a:p>
            <a:pPr algn="l"/>
            <a:r>
              <a:rPr lang="en-US" dirty="0" smtClean="0">
                <a:solidFill>
                  <a:schemeClr val="bg1"/>
                </a:solidFill>
              </a:rPr>
              <a:t>John Snow, 1857, the UCLA Department of Epidemiology</a:t>
            </a:r>
          </a:p>
          <a:p>
            <a:pPr algn="l"/>
            <a:r>
              <a:rPr lang="en-US" i="1" dirty="0" smtClean="0">
                <a:solidFill>
                  <a:schemeClr val="bg1"/>
                </a:solidFill>
              </a:rPr>
              <a:t>Blue Stage of the Spasmodic Choler</a:t>
            </a:r>
            <a:r>
              <a:rPr lang="en-US" dirty="0" smtClean="0">
                <a:solidFill>
                  <a:schemeClr val="bg1"/>
                </a:solidFill>
              </a:rPr>
              <a:t>, The John Snow Archive and Research Companion</a:t>
            </a:r>
          </a:p>
          <a:p>
            <a:pPr algn="l"/>
            <a:r>
              <a:rPr lang="en-US" dirty="0" smtClean="0">
                <a:solidFill>
                  <a:schemeClr val="bg1"/>
                </a:solidFill>
              </a:rPr>
              <a:t>Broad Street, 1888, The John Snow Archive and Research Companion</a:t>
            </a:r>
            <a:endParaRPr lang="en-US" dirty="0">
              <a:solidFill>
                <a:schemeClr val="bg1"/>
              </a:solidFill>
            </a:endParaRPr>
          </a:p>
        </p:txBody>
      </p:sp>
    </p:spTree>
    <p:extLst>
      <p:ext uri="{BB962C8B-B14F-4D97-AF65-F5344CB8AC3E}">
        <p14:creationId xmlns:p14="http://schemas.microsoft.com/office/powerpoint/2010/main" val="2670432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229600" cy="1143000"/>
          </a:xfrm>
        </p:spPr>
        <p:txBody>
          <a:bodyPr>
            <a:normAutofit/>
          </a:bodyPr>
          <a:lstStyle/>
          <a:p>
            <a:pPr algn="l"/>
            <a:r>
              <a:rPr lang="en" sz="3000" dirty="0" smtClean="0">
                <a:latin typeface="IM Fell English SC" panose="02000000000000000000" charset="0"/>
              </a:rPr>
              <a:t>Left Panel Top Text</a:t>
            </a:r>
            <a:endParaRPr lang="en-US" sz="3000" dirty="0"/>
          </a:p>
        </p:txBody>
      </p:sp>
      <p:sp>
        <p:nvSpPr>
          <p:cNvPr id="3" name="Rectangle 2"/>
          <p:cNvSpPr/>
          <p:nvPr/>
        </p:nvSpPr>
        <p:spPr>
          <a:xfrm>
            <a:off x="685800" y="1371600"/>
            <a:ext cx="7832934" cy="4006738"/>
          </a:xfrm>
          <a:prstGeom prst="rect">
            <a:avLst/>
          </a:prstGeom>
          <a:solidFill>
            <a:schemeClr val="tx1"/>
          </a:solidFill>
        </p:spPr>
        <p:txBody>
          <a:bodyPr wrap="square">
            <a:spAutoFit/>
          </a:bodyPr>
          <a:lstStyle/>
          <a:p>
            <a:pPr lvl="0">
              <a:lnSpc>
                <a:spcPct val="115000"/>
              </a:lnSpc>
            </a:pPr>
            <a:r>
              <a:rPr lang="en-US" b="1" dirty="0" smtClean="0">
                <a:solidFill>
                  <a:schemeClr val="bg1"/>
                </a:solidFill>
                <a:latin typeface="IM Fell English SC"/>
                <a:ea typeface="IM Fell English SC"/>
                <a:cs typeface="IM Fell English SC"/>
                <a:sym typeface="IM Fell English SC"/>
              </a:rPr>
              <a:t>Overview</a:t>
            </a:r>
          </a:p>
          <a:p>
            <a:pPr lvl="0">
              <a:lnSpc>
                <a:spcPct val="115000"/>
              </a:lnSpc>
              <a:spcBef>
                <a:spcPts val="1600"/>
              </a:spcBef>
            </a:pPr>
            <a:r>
              <a:rPr lang="en-US" dirty="0" smtClean="0">
                <a:solidFill>
                  <a:schemeClr val="bg1"/>
                </a:solidFill>
                <a:latin typeface="IM Fell English SC"/>
                <a:ea typeface="IM Fell English SC"/>
                <a:cs typeface="IM Fell English SC"/>
                <a:sym typeface="IM Fell English SC"/>
              </a:rPr>
              <a:t>In the mid-19th century, the district of </a:t>
            </a:r>
            <a:r>
              <a:rPr lang="en-US" dirty="0" err="1" smtClean="0">
                <a:solidFill>
                  <a:schemeClr val="bg1"/>
                </a:solidFill>
                <a:latin typeface="IM Fell English SC"/>
                <a:ea typeface="IM Fell English SC"/>
                <a:cs typeface="IM Fell English SC"/>
                <a:sym typeface="IM Fell English SC"/>
              </a:rPr>
              <a:t>Soho</a:t>
            </a:r>
            <a:r>
              <a:rPr lang="en-US" dirty="0" smtClean="0">
                <a:solidFill>
                  <a:schemeClr val="bg1"/>
                </a:solidFill>
                <a:latin typeface="IM Fell English SC"/>
                <a:ea typeface="IM Fell English SC"/>
                <a:cs typeface="IM Fell English SC"/>
                <a:sym typeface="IM Fell English SC"/>
              </a:rPr>
              <a:t> was a haven for the middle class. The neighborhood had a unique blend of both profitable commercial and residential spaces thanks to the success of the Industrial Revolution. Unfortunately, this short-lived prosperity ended when </a:t>
            </a:r>
            <a:r>
              <a:rPr lang="en-US" dirty="0" err="1" smtClean="0">
                <a:solidFill>
                  <a:schemeClr val="bg1"/>
                </a:solidFill>
                <a:latin typeface="IM Fell English SC"/>
                <a:ea typeface="IM Fell English SC"/>
                <a:cs typeface="IM Fell English SC"/>
                <a:sym typeface="IM Fell English SC"/>
              </a:rPr>
              <a:t>Soho</a:t>
            </a:r>
            <a:r>
              <a:rPr lang="en-US" dirty="0" smtClean="0">
                <a:solidFill>
                  <a:schemeClr val="bg1"/>
                </a:solidFill>
                <a:latin typeface="IM Fell English SC"/>
                <a:ea typeface="IM Fell English SC"/>
                <a:cs typeface="IM Fell English SC"/>
                <a:sym typeface="IM Fell English SC"/>
              </a:rPr>
              <a:t> was undertaken by a horrible bout of Cholera. </a:t>
            </a:r>
          </a:p>
          <a:p>
            <a:pPr lvl="0">
              <a:lnSpc>
                <a:spcPct val="115000"/>
              </a:lnSpc>
              <a:spcBef>
                <a:spcPts val="1600"/>
              </a:spcBef>
            </a:pPr>
            <a:r>
              <a:rPr lang="en-US" dirty="0" smtClean="0">
                <a:solidFill>
                  <a:schemeClr val="bg1"/>
                </a:solidFill>
                <a:latin typeface="IM Fell English SC"/>
                <a:ea typeface="IM Fell English SC"/>
                <a:cs typeface="IM Fell English SC"/>
                <a:sym typeface="IM Fell English SC"/>
              </a:rPr>
              <a:t>Cholera is a devastating bacteria that rapidly dehydrates the human body causing death within days. During the 1800s, there were four major Cholera epidemics in London. Many people attributed them to Miasma Theory, which theorized illnesses were spread through “bad air,” or areas that smelled especially pungent.</a:t>
            </a:r>
            <a:endParaRPr lang="en-US" dirty="0">
              <a:solidFill>
                <a:schemeClr val="bg1"/>
              </a:solidFill>
              <a:latin typeface="IM Fell English SC"/>
              <a:ea typeface="IM Fell English SC"/>
              <a:cs typeface="IM Fell English SC"/>
              <a:sym typeface="IM Fell English SC"/>
            </a:endParaRPr>
          </a:p>
        </p:txBody>
      </p:sp>
    </p:spTree>
    <p:extLst>
      <p:ext uri="{BB962C8B-B14F-4D97-AF65-F5344CB8AC3E}">
        <p14:creationId xmlns:p14="http://schemas.microsoft.com/office/powerpoint/2010/main" val="2246033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229600" cy="1143000"/>
          </a:xfrm>
        </p:spPr>
        <p:txBody>
          <a:bodyPr>
            <a:normAutofit/>
          </a:bodyPr>
          <a:lstStyle/>
          <a:p>
            <a:pPr algn="l"/>
            <a:r>
              <a:rPr lang="en" sz="3000" dirty="0" smtClean="0">
                <a:latin typeface="IM Fell English SC" panose="02000000000000000000" charset="0"/>
              </a:rPr>
              <a:t>Left Panel Center Photo</a:t>
            </a:r>
            <a:endParaRPr lang="en-US" sz="3000" dirty="0"/>
          </a:p>
        </p:txBody>
      </p:sp>
      <p:pic>
        <p:nvPicPr>
          <p:cNvPr id="3" name="Google Shape;187;p36"/>
          <p:cNvPicPr preferRelativeResize="0"/>
          <p:nvPr/>
        </p:nvPicPr>
        <p:blipFill>
          <a:blip r:embed="rId2">
            <a:alphaModFix/>
          </a:blip>
          <a:stretch>
            <a:fillRect/>
          </a:stretch>
        </p:blipFill>
        <p:spPr>
          <a:xfrm>
            <a:off x="2584671" y="838200"/>
            <a:ext cx="4203258" cy="4876800"/>
          </a:xfrm>
          <a:prstGeom prst="rect">
            <a:avLst/>
          </a:prstGeom>
          <a:noFill/>
          <a:ln>
            <a:noFill/>
          </a:ln>
        </p:spPr>
      </p:pic>
      <p:sp>
        <p:nvSpPr>
          <p:cNvPr id="5" name="Footer Placeholder 4"/>
          <p:cNvSpPr>
            <a:spLocks noGrp="1"/>
          </p:cNvSpPr>
          <p:nvPr>
            <p:ph type="ftr" sz="quarter" idx="11"/>
          </p:nvPr>
        </p:nvSpPr>
        <p:spPr>
          <a:xfrm>
            <a:off x="1905000" y="5791200"/>
            <a:ext cx="5562600" cy="990600"/>
          </a:xfrm>
          <a:solidFill>
            <a:schemeClr val="tx1"/>
          </a:solidFill>
        </p:spPr>
        <p:txBody>
          <a:bodyPr/>
          <a:lstStyle/>
          <a:p>
            <a:pPr algn="l"/>
            <a:r>
              <a:rPr lang="en-US" b="1" dirty="0" smtClean="0">
                <a:solidFill>
                  <a:schemeClr val="bg1"/>
                </a:solidFill>
              </a:rPr>
              <a:t>Source Credit Text </a:t>
            </a:r>
          </a:p>
          <a:p>
            <a:pPr algn="l"/>
            <a:r>
              <a:rPr lang="en-US" dirty="0" smtClean="0">
                <a:solidFill>
                  <a:schemeClr val="bg1"/>
                </a:solidFill>
              </a:rPr>
              <a:t>John </a:t>
            </a:r>
            <a:r>
              <a:rPr lang="en-US" dirty="0">
                <a:solidFill>
                  <a:schemeClr val="bg1"/>
                </a:solidFill>
              </a:rPr>
              <a:t>Snow, 1857, the UCLA Department of Epidemiology</a:t>
            </a:r>
          </a:p>
          <a:p>
            <a:pPr algn="l"/>
            <a:r>
              <a:rPr lang="en-US" i="1" dirty="0">
                <a:solidFill>
                  <a:schemeClr val="bg1"/>
                </a:solidFill>
              </a:rPr>
              <a:t>Blue Stage of the Spasmodic Choler</a:t>
            </a:r>
            <a:r>
              <a:rPr lang="en-US" dirty="0">
                <a:solidFill>
                  <a:schemeClr val="bg1"/>
                </a:solidFill>
              </a:rPr>
              <a:t>, The John Snow Archive and Research Companion</a:t>
            </a:r>
          </a:p>
          <a:p>
            <a:pPr algn="l"/>
            <a:r>
              <a:rPr lang="en-US" dirty="0">
                <a:solidFill>
                  <a:schemeClr val="bg1"/>
                </a:solidFill>
              </a:rPr>
              <a:t>Broad Street, 1888, The John Snow Archive and Research Companion</a:t>
            </a:r>
          </a:p>
          <a:p>
            <a:pPr algn="l"/>
            <a:endParaRPr lang="en-US" b="1" dirty="0">
              <a:solidFill>
                <a:schemeClr val="tx1"/>
              </a:solidFill>
            </a:endParaRPr>
          </a:p>
        </p:txBody>
      </p:sp>
    </p:spTree>
    <p:extLst>
      <p:ext uri="{BB962C8B-B14F-4D97-AF65-F5344CB8AC3E}">
        <p14:creationId xmlns:p14="http://schemas.microsoft.com/office/powerpoint/2010/main" val="22349319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229600" cy="1143000"/>
          </a:xfrm>
        </p:spPr>
        <p:txBody>
          <a:bodyPr>
            <a:normAutofit/>
          </a:bodyPr>
          <a:lstStyle/>
          <a:p>
            <a:pPr algn="l"/>
            <a:r>
              <a:rPr lang="en" sz="3000" dirty="0" smtClean="0">
                <a:latin typeface="IM Fell English SC" panose="02000000000000000000" charset="0"/>
              </a:rPr>
              <a:t>Left Panel Center Text</a:t>
            </a:r>
            <a:endParaRPr lang="en-US" sz="3000" dirty="0"/>
          </a:p>
        </p:txBody>
      </p:sp>
      <p:sp>
        <p:nvSpPr>
          <p:cNvPr id="3" name="Rectangle 2"/>
          <p:cNvSpPr/>
          <p:nvPr/>
        </p:nvSpPr>
        <p:spPr>
          <a:xfrm>
            <a:off x="676542" y="1219200"/>
            <a:ext cx="7924800" cy="4524315"/>
          </a:xfrm>
          <a:prstGeom prst="rect">
            <a:avLst/>
          </a:prstGeom>
          <a:solidFill>
            <a:schemeClr val="tx1"/>
          </a:solidFill>
        </p:spPr>
        <p:txBody>
          <a:bodyPr wrap="square">
            <a:spAutoFit/>
          </a:bodyPr>
          <a:lstStyle/>
          <a:p>
            <a:pPr lvl="0" algn="just"/>
            <a:r>
              <a:rPr lang="en-US" b="1" dirty="0" smtClean="0">
                <a:solidFill>
                  <a:schemeClr val="bg1"/>
                </a:solidFill>
                <a:latin typeface="IM Fell English SC"/>
                <a:ea typeface="IM Fell English SC"/>
                <a:cs typeface="IM Fell English SC"/>
                <a:sym typeface="IM Fell English SC"/>
              </a:rPr>
              <a:t>The Man</a:t>
            </a:r>
          </a:p>
          <a:p>
            <a:pPr lvl="0" algn="just"/>
            <a:endParaRPr lang="en-US" dirty="0" smtClean="0">
              <a:solidFill>
                <a:schemeClr val="bg1"/>
              </a:solidFill>
              <a:latin typeface="IM Fell English SC"/>
              <a:ea typeface="IM Fell English SC"/>
              <a:cs typeface="IM Fell English SC"/>
              <a:sym typeface="IM Fell English SC"/>
            </a:endParaRPr>
          </a:p>
          <a:p>
            <a:pPr lvl="0" algn="just"/>
            <a:r>
              <a:rPr lang="en-US" dirty="0" smtClean="0">
                <a:solidFill>
                  <a:schemeClr val="bg1"/>
                </a:solidFill>
                <a:latin typeface="IM Fell English SC"/>
                <a:ea typeface="IM Fell English SC"/>
                <a:cs typeface="IM Fell English SC"/>
                <a:sym typeface="IM Fell English SC"/>
              </a:rPr>
              <a:t>John Snow was born March 15, 1813 in the city of York, England. After earning his doctorate degree from the University of London, Snow found an interest in the Cholera outbreaks plaguing Europe. </a:t>
            </a:r>
          </a:p>
          <a:p>
            <a:pPr lvl="0" algn="just"/>
            <a:endParaRPr lang="en-US" dirty="0" smtClean="0">
              <a:solidFill>
                <a:schemeClr val="bg1"/>
              </a:solidFill>
              <a:latin typeface="IM Fell English SC"/>
              <a:ea typeface="IM Fell English SC"/>
              <a:cs typeface="IM Fell English SC"/>
              <a:sym typeface="IM Fell English SC"/>
            </a:endParaRPr>
          </a:p>
          <a:p>
            <a:pPr lvl="0" algn="just"/>
            <a:r>
              <a:rPr lang="en-US" dirty="0" smtClean="0">
                <a:solidFill>
                  <a:schemeClr val="bg1"/>
                </a:solidFill>
                <a:latin typeface="IM Fell English SC"/>
                <a:ea typeface="IM Fell English SC"/>
                <a:cs typeface="IM Fell English SC"/>
                <a:sym typeface="IM Fell English SC"/>
              </a:rPr>
              <a:t>When Cholera struck </a:t>
            </a:r>
            <a:r>
              <a:rPr lang="en-US" dirty="0" err="1" smtClean="0">
                <a:solidFill>
                  <a:schemeClr val="bg1"/>
                </a:solidFill>
                <a:latin typeface="IM Fell English SC"/>
                <a:ea typeface="IM Fell English SC"/>
                <a:cs typeface="IM Fell English SC"/>
                <a:sym typeface="IM Fell English SC"/>
              </a:rPr>
              <a:t>Soho</a:t>
            </a:r>
            <a:r>
              <a:rPr lang="en-US" dirty="0" smtClean="0">
                <a:solidFill>
                  <a:schemeClr val="bg1"/>
                </a:solidFill>
                <a:latin typeface="IM Fell English SC"/>
                <a:ea typeface="IM Fell English SC"/>
                <a:cs typeface="IM Fell English SC"/>
                <a:sym typeface="IM Fell English SC"/>
              </a:rPr>
              <a:t>, Snow happened to live mere five minutes walk from the virus’ epicenter. Determined to discover its origins, Snow began to investigate the disease.</a:t>
            </a:r>
          </a:p>
          <a:p>
            <a:pPr lvl="0" algn="just"/>
            <a:endParaRPr lang="en-US" dirty="0" smtClean="0">
              <a:solidFill>
                <a:schemeClr val="bg1"/>
              </a:solidFill>
              <a:latin typeface="IM Fell English SC"/>
              <a:ea typeface="IM Fell English SC"/>
              <a:cs typeface="IM Fell English SC"/>
              <a:sym typeface="IM Fell English SC"/>
            </a:endParaRPr>
          </a:p>
          <a:p>
            <a:pPr lvl="0"/>
            <a:r>
              <a:rPr lang="en-US" b="1" dirty="0" smtClean="0">
                <a:solidFill>
                  <a:schemeClr val="bg1"/>
                </a:solidFill>
                <a:latin typeface="IM Fell English SC"/>
                <a:ea typeface="IM Fell English SC"/>
                <a:cs typeface="IM Fell English SC"/>
                <a:sym typeface="IM Fell English SC"/>
              </a:rPr>
              <a:t>Thesis</a:t>
            </a:r>
          </a:p>
          <a:p>
            <a:pPr lvl="0"/>
            <a:endParaRPr lang="en-US" dirty="0" smtClean="0">
              <a:solidFill>
                <a:schemeClr val="bg1"/>
              </a:solidFill>
              <a:latin typeface="IM Fell English SC"/>
              <a:ea typeface="IM Fell English SC"/>
              <a:cs typeface="IM Fell English SC"/>
              <a:sym typeface="IM Fell English SC"/>
            </a:endParaRPr>
          </a:p>
          <a:p>
            <a:pPr lvl="0"/>
            <a:r>
              <a:rPr lang="en-US" dirty="0" smtClean="0">
                <a:solidFill>
                  <a:schemeClr val="bg1"/>
                </a:solidFill>
                <a:latin typeface="IM Fell English SC"/>
                <a:ea typeface="IM Fell English SC"/>
                <a:cs typeface="IM Fell English SC"/>
                <a:sym typeface="IM Fell English SC"/>
              </a:rPr>
              <a:t>John Snow, the man noted as the founder of epidemiology, broke scientific barriers and popular belief surrounding the origins of disease, contributing to our modern knowledge of medicine through his research during the 1854 cholera outbreak in </a:t>
            </a:r>
            <a:r>
              <a:rPr lang="en-US" dirty="0" err="1" smtClean="0">
                <a:solidFill>
                  <a:schemeClr val="bg1"/>
                </a:solidFill>
                <a:latin typeface="IM Fell English SC"/>
                <a:ea typeface="IM Fell English SC"/>
                <a:cs typeface="IM Fell English SC"/>
                <a:sym typeface="IM Fell English SC"/>
              </a:rPr>
              <a:t>Soho</a:t>
            </a:r>
            <a:r>
              <a:rPr lang="en-US" dirty="0" smtClean="0">
                <a:solidFill>
                  <a:schemeClr val="bg1"/>
                </a:solidFill>
                <a:latin typeface="IM Fell English SC"/>
                <a:ea typeface="IM Fell English SC"/>
                <a:cs typeface="IM Fell English SC"/>
                <a:sym typeface="IM Fell English SC"/>
              </a:rPr>
              <a:t>, London.</a:t>
            </a:r>
            <a:endParaRPr lang="en-US" dirty="0">
              <a:solidFill>
                <a:schemeClr val="bg1"/>
              </a:solidFill>
              <a:latin typeface="IM Fell English SC"/>
              <a:ea typeface="IM Fell English SC"/>
              <a:cs typeface="IM Fell English SC"/>
              <a:sym typeface="IM Fell English SC"/>
            </a:endParaRPr>
          </a:p>
        </p:txBody>
      </p:sp>
    </p:spTree>
    <p:extLst>
      <p:ext uri="{BB962C8B-B14F-4D97-AF65-F5344CB8AC3E}">
        <p14:creationId xmlns:p14="http://schemas.microsoft.com/office/powerpoint/2010/main" val="1707571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229600" cy="1143000"/>
          </a:xfrm>
        </p:spPr>
        <p:txBody>
          <a:bodyPr>
            <a:normAutofit/>
          </a:bodyPr>
          <a:lstStyle/>
          <a:p>
            <a:pPr algn="l"/>
            <a:r>
              <a:rPr lang="en" sz="3000" dirty="0" smtClean="0">
                <a:latin typeface="IM Fell English SC" panose="02000000000000000000" charset="0"/>
              </a:rPr>
              <a:t>Left Panel Bottom Photo</a:t>
            </a:r>
            <a:endParaRPr lang="en-US" sz="3000" dirty="0"/>
          </a:p>
        </p:txBody>
      </p:sp>
      <p:pic>
        <p:nvPicPr>
          <p:cNvPr id="3" name="Google Shape;195;p37"/>
          <p:cNvPicPr preferRelativeResize="0"/>
          <p:nvPr/>
        </p:nvPicPr>
        <p:blipFill>
          <a:blip r:embed="rId2">
            <a:alphaModFix/>
          </a:blip>
          <a:stretch>
            <a:fillRect/>
          </a:stretch>
        </p:blipFill>
        <p:spPr>
          <a:xfrm rot="-5400000">
            <a:off x="1981200" y="1342609"/>
            <a:ext cx="4876800" cy="3810000"/>
          </a:xfrm>
          <a:prstGeom prst="rect">
            <a:avLst/>
          </a:prstGeom>
          <a:noFill/>
          <a:ln>
            <a:noFill/>
          </a:ln>
        </p:spPr>
      </p:pic>
      <p:sp>
        <p:nvSpPr>
          <p:cNvPr id="5" name="Footer Placeholder 4"/>
          <p:cNvSpPr>
            <a:spLocks noGrp="1"/>
          </p:cNvSpPr>
          <p:nvPr>
            <p:ph type="ftr" sz="quarter" idx="11"/>
          </p:nvPr>
        </p:nvSpPr>
        <p:spPr>
          <a:xfrm>
            <a:off x="1600200" y="5704525"/>
            <a:ext cx="5791200" cy="1127125"/>
          </a:xfrm>
          <a:solidFill>
            <a:schemeClr val="tx1"/>
          </a:solidFill>
        </p:spPr>
        <p:txBody>
          <a:bodyPr/>
          <a:lstStyle/>
          <a:p>
            <a:pPr algn="l"/>
            <a:r>
              <a:rPr lang="en-US" b="1" dirty="0">
                <a:solidFill>
                  <a:schemeClr val="bg1"/>
                </a:solidFill>
              </a:rPr>
              <a:t>Source Credit Text </a:t>
            </a:r>
          </a:p>
          <a:p>
            <a:pPr algn="l"/>
            <a:r>
              <a:rPr lang="en-US" dirty="0">
                <a:solidFill>
                  <a:schemeClr val="bg1"/>
                </a:solidFill>
              </a:rPr>
              <a:t>John Snow, 1857, the UCLA Department of Epidemiology</a:t>
            </a:r>
          </a:p>
          <a:p>
            <a:pPr algn="l"/>
            <a:r>
              <a:rPr lang="en-US" i="1" dirty="0">
                <a:solidFill>
                  <a:schemeClr val="bg1"/>
                </a:solidFill>
              </a:rPr>
              <a:t>Blue Stage of the Spasmodic Choler</a:t>
            </a:r>
            <a:r>
              <a:rPr lang="en-US" dirty="0">
                <a:solidFill>
                  <a:schemeClr val="bg1"/>
                </a:solidFill>
              </a:rPr>
              <a:t>, The John Snow Archive and Research Companion</a:t>
            </a:r>
          </a:p>
          <a:p>
            <a:pPr algn="l"/>
            <a:r>
              <a:rPr lang="en-US" dirty="0">
                <a:solidFill>
                  <a:schemeClr val="bg1"/>
                </a:solidFill>
              </a:rPr>
              <a:t>Broad Street, 1888, The John Snow Archive and Research </a:t>
            </a:r>
            <a:r>
              <a:rPr lang="en-US" dirty="0" smtClean="0">
                <a:solidFill>
                  <a:schemeClr val="bg1"/>
                </a:solidFill>
              </a:rPr>
              <a:t>Companion</a:t>
            </a:r>
          </a:p>
          <a:p>
            <a:pPr algn="l"/>
            <a:r>
              <a:rPr lang="en-US" dirty="0" smtClean="0">
                <a:solidFill>
                  <a:schemeClr val="bg1"/>
                </a:solidFill>
              </a:rPr>
              <a:t>John Snow, Testimony, March 5, 1855</a:t>
            </a:r>
            <a:endParaRPr lang="en-US" dirty="0">
              <a:solidFill>
                <a:schemeClr val="bg1"/>
              </a:solidFill>
            </a:endParaRPr>
          </a:p>
        </p:txBody>
      </p:sp>
    </p:spTree>
    <p:extLst>
      <p:ext uri="{BB962C8B-B14F-4D97-AF65-F5344CB8AC3E}">
        <p14:creationId xmlns:p14="http://schemas.microsoft.com/office/powerpoint/2010/main" val="3149702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229600" cy="1143000"/>
          </a:xfrm>
        </p:spPr>
        <p:txBody>
          <a:bodyPr>
            <a:normAutofit/>
          </a:bodyPr>
          <a:lstStyle/>
          <a:p>
            <a:pPr algn="l"/>
            <a:r>
              <a:rPr lang="en" sz="3000" dirty="0" smtClean="0">
                <a:latin typeface="IM Fell English SC" panose="02000000000000000000" charset="0"/>
              </a:rPr>
              <a:t>Left Panel Bottom Text</a:t>
            </a:r>
            <a:endParaRPr lang="en-US" sz="3000" dirty="0"/>
          </a:p>
        </p:txBody>
      </p:sp>
      <p:sp>
        <p:nvSpPr>
          <p:cNvPr id="3" name="Rectangle 2"/>
          <p:cNvSpPr/>
          <p:nvPr/>
        </p:nvSpPr>
        <p:spPr>
          <a:xfrm>
            <a:off x="200114" y="990600"/>
            <a:ext cx="8763000" cy="5054204"/>
          </a:xfrm>
          <a:prstGeom prst="rect">
            <a:avLst/>
          </a:prstGeom>
          <a:solidFill>
            <a:schemeClr val="tx1"/>
          </a:solidFill>
        </p:spPr>
        <p:txBody>
          <a:bodyPr wrap="square">
            <a:spAutoFit/>
          </a:bodyPr>
          <a:lstStyle/>
          <a:p>
            <a:pPr lvl="0">
              <a:lnSpc>
                <a:spcPct val="115000"/>
              </a:lnSpc>
            </a:pPr>
            <a:r>
              <a:rPr lang="en-US" b="1" dirty="0" smtClean="0">
                <a:solidFill>
                  <a:schemeClr val="bg1"/>
                </a:solidFill>
                <a:latin typeface="IM Fell English SC"/>
                <a:ea typeface="IM Fell English SC"/>
                <a:cs typeface="IM Fell English SC"/>
                <a:sym typeface="IM Fell English SC"/>
              </a:rPr>
              <a:t>The Revelation</a:t>
            </a:r>
          </a:p>
          <a:p>
            <a:pPr lvl="0">
              <a:lnSpc>
                <a:spcPct val="115000"/>
              </a:lnSpc>
              <a:spcBef>
                <a:spcPts val="1600"/>
              </a:spcBef>
            </a:pPr>
            <a:r>
              <a:rPr lang="en-US" dirty="0" smtClean="0">
                <a:solidFill>
                  <a:schemeClr val="bg1"/>
                </a:solidFill>
                <a:latin typeface="IM Fell English SC"/>
                <a:ea typeface="IM Fell English SC"/>
                <a:cs typeface="IM Fell English SC"/>
                <a:sym typeface="IM Fell English SC"/>
              </a:rPr>
              <a:t>With the help of </a:t>
            </a:r>
            <a:r>
              <a:rPr lang="en-US" dirty="0" err="1" smtClean="0">
                <a:solidFill>
                  <a:schemeClr val="bg1"/>
                </a:solidFill>
                <a:latin typeface="IM Fell English SC"/>
                <a:ea typeface="IM Fell English SC"/>
                <a:cs typeface="IM Fell English SC"/>
                <a:sym typeface="IM Fell English SC"/>
              </a:rPr>
              <a:t>Soho</a:t>
            </a:r>
            <a:r>
              <a:rPr lang="en-US" dirty="0" smtClean="0">
                <a:solidFill>
                  <a:schemeClr val="bg1"/>
                </a:solidFill>
                <a:latin typeface="IM Fell English SC"/>
                <a:ea typeface="IM Fell English SC"/>
                <a:cs typeface="IM Fell English SC"/>
                <a:sym typeface="IM Fell English SC"/>
              </a:rPr>
              <a:t> local Reverend Henry Whitehead, Snow collected data from door to door interviews and publicly released censuses. After speaking with </a:t>
            </a:r>
            <a:r>
              <a:rPr lang="en-US" dirty="0" err="1" smtClean="0">
                <a:solidFill>
                  <a:schemeClr val="bg1"/>
                </a:solidFill>
                <a:latin typeface="IM Fell English SC"/>
                <a:ea typeface="IM Fell English SC"/>
                <a:cs typeface="IM Fell English SC"/>
                <a:sym typeface="IM Fell English SC"/>
              </a:rPr>
              <a:t>Soho’s</a:t>
            </a:r>
            <a:r>
              <a:rPr lang="en-US" dirty="0" smtClean="0">
                <a:solidFill>
                  <a:schemeClr val="bg1"/>
                </a:solidFill>
                <a:latin typeface="IM Fell English SC"/>
                <a:ea typeface="IM Fell English SC"/>
                <a:cs typeface="IM Fell English SC"/>
                <a:sym typeface="IM Fell English SC"/>
              </a:rPr>
              <a:t> households, Snow was able to map out specifically where all cholera cases were located. He then noticed that the infections seemed to be centralized around one distinct water pump, and became more scarce the further away from the pump you went. </a:t>
            </a:r>
          </a:p>
          <a:p>
            <a:pPr lvl="0">
              <a:lnSpc>
                <a:spcPct val="115000"/>
              </a:lnSpc>
              <a:spcBef>
                <a:spcPts val="1600"/>
              </a:spcBef>
            </a:pPr>
            <a:r>
              <a:rPr lang="en-US" dirty="0" smtClean="0">
                <a:solidFill>
                  <a:schemeClr val="bg1"/>
                </a:solidFill>
                <a:latin typeface="IM Fell English SC"/>
                <a:ea typeface="IM Fell English SC"/>
                <a:cs typeface="IM Fell English SC"/>
                <a:sym typeface="IM Fell English SC"/>
              </a:rPr>
              <a:t>Upon further questioning, Snow discovered that a leak from a cesspool was responsible for contaminating </a:t>
            </a:r>
            <a:r>
              <a:rPr lang="en-US" dirty="0" err="1" smtClean="0">
                <a:solidFill>
                  <a:schemeClr val="bg1"/>
                </a:solidFill>
                <a:latin typeface="IM Fell English SC"/>
                <a:ea typeface="IM Fell English SC"/>
                <a:cs typeface="IM Fell English SC"/>
                <a:sym typeface="IM Fell English SC"/>
              </a:rPr>
              <a:t>Soho’s</a:t>
            </a:r>
            <a:r>
              <a:rPr lang="en-US" dirty="0" smtClean="0">
                <a:solidFill>
                  <a:schemeClr val="bg1"/>
                </a:solidFill>
                <a:latin typeface="IM Fell English SC"/>
                <a:ea typeface="IM Fell English SC"/>
                <a:cs typeface="IM Fell English SC"/>
                <a:sym typeface="IM Fell English SC"/>
              </a:rPr>
              <a:t> drinking water. Subsequently, he concluded that the disease was being spread through Broad Street’s water supply. </a:t>
            </a:r>
          </a:p>
          <a:p>
            <a:pPr lvl="0">
              <a:lnSpc>
                <a:spcPct val="115000"/>
              </a:lnSpc>
              <a:spcBef>
                <a:spcPts val="1600"/>
              </a:spcBef>
            </a:pPr>
            <a:r>
              <a:rPr lang="en-US" dirty="0" smtClean="0">
                <a:solidFill>
                  <a:schemeClr val="bg1"/>
                </a:solidFill>
                <a:latin typeface="IM Fell English SC"/>
                <a:ea typeface="IM Fell English SC"/>
                <a:cs typeface="IM Fell English SC"/>
                <a:sym typeface="IM Fell English SC"/>
              </a:rPr>
              <a:t>“I have satisfied myself completely, that the chief mode of propagation of cholera in the South district of London, throughout the late outbreak, was by the water of the </a:t>
            </a:r>
            <a:r>
              <a:rPr lang="en-US" dirty="0" err="1" smtClean="0">
                <a:solidFill>
                  <a:schemeClr val="bg1"/>
                </a:solidFill>
                <a:latin typeface="IM Fell English SC"/>
                <a:ea typeface="IM Fell English SC"/>
                <a:cs typeface="IM Fell English SC"/>
                <a:sym typeface="IM Fell English SC"/>
              </a:rPr>
              <a:t>Southwark</a:t>
            </a:r>
            <a:r>
              <a:rPr lang="en-US" dirty="0" smtClean="0">
                <a:solidFill>
                  <a:schemeClr val="bg1"/>
                </a:solidFill>
                <a:latin typeface="IM Fell English SC"/>
                <a:ea typeface="IM Fell English SC"/>
                <a:cs typeface="IM Fell English SC"/>
                <a:sym typeface="IM Fell English SC"/>
              </a:rPr>
              <a:t> and Vauxhall Water Company containing the sewage of London.”</a:t>
            </a:r>
          </a:p>
          <a:p>
            <a:pPr lvl="0">
              <a:lnSpc>
                <a:spcPct val="115000"/>
              </a:lnSpc>
              <a:spcBef>
                <a:spcPts val="1600"/>
              </a:spcBef>
            </a:pPr>
            <a:r>
              <a:rPr lang="en-US" dirty="0" smtClean="0">
                <a:solidFill>
                  <a:schemeClr val="bg1"/>
                </a:solidFill>
                <a:latin typeface="IM Fell English SC"/>
                <a:ea typeface="IM Fell English SC"/>
                <a:cs typeface="IM Fell English SC"/>
                <a:sym typeface="IM Fell English SC"/>
              </a:rPr>
              <a:t>-John Snow, Testimony, March 5, 1855</a:t>
            </a:r>
            <a:endParaRPr lang="en-US" dirty="0">
              <a:solidFill>
                <a:schemeClr val="bg1"/>
              </a:solidFill>
              <a:latin typeface="IM Fell English SC"/>
              <a:ea typeface="IM Fell English SC"/>
              <a:cs typeface="IM Fell English SC"/>
              <a:sym typeface="IM Fell English SC"/>
            </a:endParaRPr>
          </a:p>
        </p:txBody>
      </p:sp>
    </p:spTree>
    <p:extLst>
      <p:ext uri="{BB962C8B-B14F-4D97-AF65-F5344CB8AC3E}">
        <p14:creationId xmlns:p14="http://schemas.microsoft.com/office/powerpoint/2010/main" val="2373296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229600" cy="1143000"/>
          </a:xfrm>
        </p:spPr>
        <p:txBody>
          <a:bodyPr>
            <a:normAutofit/>
          </a:bodyPr>
          <a:lstStyle/>
          <a:p>
            <a:pPr algn="l"/>
            <a:r>
              <a:rPr lang="en" sz="3000" dirty="0" smtClean="0">
                <a:latin typeface="IM Fell English SC" panose="02000000000000000000" charset="0"/>
              </a:rPr>
              <a:t>Center Panel Top Photo</a:t>
            </a:r>
            <a:endParaRPr lang="en-US" sz="3000" dirty="0"/>
          </a:p>
        </p:txBody>
      </p:sp>
      <p:pic>
        <p:nvPicPr>
          <p:cNvPr id="4" name="Google Shape;208;p39"/>
          <p:cNvPicPr preferRelativeResize="0"/>
          <p:nvPr/>
        </p:nvPicPr>
        <p:blipFill>
          <a:blip r:embed="rId2">
            <a:alphaModFix/>
          </a:blip>
          <a:stretch>
            <a:fillRect/>
          </a:stretch>
        </p:blipFill>
        <p:spPr>
          <a:xfrm>
            <a:off x="2514600" y="838200"/>
            <a:ext cx="4267200" cy="5562600"/>
          </a:xfrm>
          <a:prstGeom prst="rect">
            <a:avLst/>
          </a:prstGeom>
          <a:noFill/>
          <a:ln>
            <a:noFill/>
          </a:ln>
        </p:spPr>
      </p:pic>
    </p:spTree>
    <p:extLst>
      <p:ext uri="{BB962C8B-B14F-4D97-AF65-F5344CB8AC3E}">
        <p14:creationId xmlns:p14="http://schemas.microsoft.com/office/powerpoint/2010/main" val="2863070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229600" cy="1143000"/>
          </a:xfrm>
        </p:spPr>
        <p:txBody>
          <a:bodyPr>
            <a:normAutofit/>
          </a:bodyPr>
          <a:lstStyle/>
          <a:p>
            <a:pPr algn="l"/>
            <a:r>
              <a:rPr lang="en" sz="3000" dirty="0" smtClean="0">
                <a:latin typeface="IM Fell English SC" panose="02000000000000000000" charset="0"/>
              </a:rPr>
              <a:t>Center Panel Top Text</a:t>
            </a:r>
            <a:endParaRPr lang="en-US" sz="3000" dirty="0"/>
          </a:p>
        </p:txBody>
      </p:sp>
      <p:sp>
        <p:nvSpPr>
          <p:cNvPr id="3" name="Rectangle 2"/>
          <p:cNvSpPr/>
          <p:nvPr/>
        </p:nvSpPr>
        <p:spPr>
          <a:xfrm>
            <a:off x="838200" y="2057400"/>
            <a:ext cx="7315200" cy="369332"/>
          </a:xfrm>
          <a:prstGeom prst="rect">
            <a:avLst/>
          </a:prstGeom>
          <a:solidFill>
            <a:schemeClr val="tx1"/>
          </a:solidFill>
        </p:spPr>
        <p:txBody>
          <a:bodyPr wrap="square">
            <a:spAutoFit/>
          </a:bodyPr>
          <a:lstStyle/>
          <a:p>
            <a:pPr lvl="0" algn="ctr">
              <a:spcBef>
                <a:spcPts val="1000"/>
              </a:spcBef>
            </a:pPr>
            <a:r>
              <a:rPr lang="en-US" dirty="0" smtClean="0">
                <a:solidFill>
                  <a:schemeClr val="bg1"/>
                </a:solidFill>
                <a:latin typeface="IM Fell English SC"/>
                <a:ea typeface="IM Fell English SC"/>
                <a:cs typeface="IM Fell English SC"/>
                <a:sym typeface="IM Fell English SC"/>
              </a:rPr>
              <a:t>John Snow: Breaking Barriers for Modern Epidemiology</a:t>
            </a:r>
            <a:endParaRPr lang="en-US" dirty="0">
              <a:solidFill>
                <a:schemeClr val="bg1"/>
              </a:solidFill>
              <a:latin typeface="IM Fell English SC"/>
              <a:ea typeface="IM Fell English SC"/>
              <a:cs typeface="IM Fell English SC"/>
              <a:sym typeface="IM Fell English SC"/>
            </a:endParaRPr>
          </a:p>
        </p:txBody>
      </p:sp>
    </p:spTree>
    <p:extLst>
      <p:ext uri="{BB962C8B-B14F-4D97-AF65-F5344CB8AC3E}">
        <p14:creationId xmlns:p14="http://schemas.microsoft.com/office/powerpoint/2010/main" val="32506488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E39596E9CBEC3E43B56B4F2C1B2B65E9" ma:contentTypeVersion="12" ma:contentTypeDescription="Upload an image." ma:contentTypeScope="" ma:versionID="0fd9b9d9cafc103505c334a554dac893">
  <xsd:schema xmlns:xsd="http://www.w3.org/2001/XMLSchema" xmlns:xs="http://www.w3.org/2001/XMLSchema" xmlns:p="http://schemas.microsoft.com/office/2006/metadata/properties" xmlns:ns1="http://schemas.microsoft.com/sharepoint/v3" xmlns:ns2="B2BEBDB0-026C-4615-B8AF-7E2730D5FA65" xmlns:ns3="http://schemas.microsoft.com/sharepoint/v3/fields" xmlns:ns4="681e4ad7-6422-4502-96f1-5c1c99d84cd4" xmlns:ns5="b2bebdb0-026c-4615-b8af-7e2730d5fa65" targetNamespace="http://schemas.microsoft.com/office/2006/metadata/properties" ma:root="true" ma:fieldsID="be7ed52389b50a20e46b37375db942dc" ns1:_="" ns2:_="" ns3:_="" ns4:_="" ns5:_="">
    <xsd:import namespace="http://schemas.microsoft.com/sharepoint/v3"/>
    <xsd:import namespace="B2BEBDB0-026C-4615-B8AF-7E2730D5FA65"/>
    <xsd:import namespace="http://schemas.microsoft.com/sharepoint/v3/fields"/>
    <xsd:import namespace="681e4ad7-6422-4502-96f1-5c1c99d84cd4"/>
    <xsd:import namespace="b2bebdb0-026c-4615-b8af-7e2730d5fa65"/>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_dlc_DocId" minOccurs="0"/>
                <xsd:element ref="ns4:_dlc_DocIdUrl" minOccurs="0"/>
                <xsd:element ref="ns4:_dlc_DocIdPersistId" minOccurs="0"/>
                <xsd:element ref="ns5:MediaServiceMetadata" minOccurs="0"/>
                <xsd:element ref="ns5:MediaServiceFastMetadata" minOccurs="0"/>
                <xsd:element ref="ns5:MediaServiceDateTaken" minOccurs="0"/>
                <xsd:element ref="ns5:MediaServiceAutoTags" minOccurs="0"/>
                <xsd:element ref="ns5:MediaServiceOCR" minOccurs="0"/>
                <xsd:element ref="ns5:MediaServiceGenerationTime" minOccurs="0"/>
                <xsd:element ref="ns5:MediaServiceEventHashCode" minOccurs="0"/>
                <xsd:element ref="ns5:MediaServiceAutoKeyPoints" minOccurs="0"/>
                <xsd:element ref="ns5:MediaServiceKeyPoint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element name="_ip_UnifiedCompliancePolicyProperties" ma:index="41" nillable="true" ma:displayName="Unified Compliance Policy Properties" ma:hidden="true" ma:internalName="_ip_UnifiedCompliancePolicyProperties">
      <xsd:simpleType>
        <xsd:restriction base="dms:Note"/>
      </xsd:simpleType>
    </xsd:element>
    <xsd:element name="_ip_UnifiedCompliancePolicyUIAction" ma:index="4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2BEBDB0-026C-4615-B8AF-7E2730D5FA65"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81e4ad7-6422-4502-96f1-5c1c99d84cd4" elementFormDefault="qualified">
    <xsd:import namespace="http://schemas.microsoft.com/office/2006/documentManagement/types"/>
    <xsd:import namespace="http://schemas.microsoft.com/office/infopath/2007/PartnerControls"/>
    <xsd:element name="_dlc_DocId" ma:index="29" nillable="true" ma:displayName="Document ID Value" ma:description="The value of the document ID assigned to this item." ma:internalName="_dlc_DocId" ma:readOnly="true">
      <xsd:simpleType>
        <xsd:restriction base="dms:Text"/>
      </xsd:simpleType>
    </xsd:element>
    <xsd:element name="_dlc_DocIdUrl" ma:index="3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31"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b2bebdb0-026c-4615-b8af-7e2730d5fa65" elementFormDefault="qualified">
    <xsd:import namespace="http://schemas.microsoft.com/office/2006/documentManagement/types"/>
    <xsd:import namespace="http://schemas.microsoft.com/office/infopath/2007/PartnerControls"/>
    <xsd:element name="MediaServiceMetadata" ma:index="32" nillable="true" ma:displayName="MediaServiceMetadata" ma:description="" ma:hidden="true" ma:internalName="MediaServiceMetadata" ma:readOnly="true">
      <xsd:simpleType>
        <xsd:restriction base="dms:Note"/>
      </xsd:simpleType>
    </xsd:element>
    <xsd:element name="MediaServiceFastMetadata" ma:index="33" nillable="true" ma:displayName="MediaServiceFastMetadata" ma:description="" ma:hidden="true" ma:internalName="MediaServiceFastMetadata" ma:readOnly="true">
      <xsd:simpleType>
        <xsd:restriction base="dms:Note"/>
      </xsd:simpleType>
    </xsd:element>
    <xsd:element name="MediaServiceDateTaken" ma:index="34" nillable="true" ma:displayName="MediaServiceDateTaken" ma:description="" ma:hidden="true" ma:internalName="MediaServiceDateTaken" ma:readOnly="true">
      <xsd:simpleType>
        <xsd:restriction base="dms:Text"/>
      </xsd:simpleType>
    </xsd:element>
    <xsd:element name="MediaServiceAutoTags" ma:index="35" nillable="true" ma:displayName="MediaServiceAutoTags" ma:description="" ma:internalName="MediaServiceAutoTags" ma:readOnly="true">
      <xsd:simpleType>
        <xsd:restriction base="dms:Text"/>
      </xsd:simpleType>
    </xsd:element>
    <xsd:element name="MediaServiceOCR" ma:index="36" nillable="true" ma:displayName="MediaServiceOCR" ma:internalName="MediaServiceOCR" ma:readOnly="true">
      <xsd:simpleType>
        <xsd:restriction base="dms:Note">
          <xsd:maxLength value="255"/>
        </xsd:restriction>
      </xsd:simpleType>
    </xsd:element>
    <xsd:element name="MediaServiceGenerationTime" ma:index="37" nillable="true" ma:displayName="MediaServiceGenerationTime" ma:hidden="true" ma:internalName="MediaServiceGenerationTime" ma:readOnly="true">
      <xsd:simpleType>
        <xsd:restriction base="dms:Text"/>
      </xsd:simpleType>
    </xsd:element>
    <xsd:element name="MediaServiceEventHashCode" ma:index="38" nillable="true" ma:displayName="MediaServiceEventHashCode" ma:hidden="true" ma:internalName="MediaServiceEventHashCode" ma:readOnly="true">
      <xsd:simpleType>
        <xsd:restriction base="dms:Text"/>
      </xsd:simpleType>
    </xsd:element>
    <xsd:element name="MediaServiceAutoKeyPoints" ma:index="39" nillable="true" ma:displayName="MediaServiceAutoKeyPoints" ma:hidden="true" ma:internalName="MediaServiceAutoKeyPoints" ma:readOnly="true">
      <xsd:simpleType>
        <xsd:restriction base="dms:Note"/>
      </xsd:simpleType>
    </xsd:element>
    <xsd:element name="MediaServiceKeyPoints" ma:index="4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PublishingExpirationDate xmlns="http://schemas.microsoft.com/sharepoint/v3" xsi:nil="true"/>
    <PublishingStartDate xmlns="http://schemas.microsoft.com/sharepoint/v3" xsi:nil="true"/>
    <ImageCreateDate xmlns="B2BEBDB0-026C-4615-B8AF-7E2730D5FA65" xsi:nil="true"/>
    <wic_System_Copyright xmlns="http://schemas.microsoft.com/sharepoint/v3/fields" xsi:nil="true"/>
    <_dlc_DocId xmlns="681e4ad7-6422-4502-96f1-5c1c99d84cd4">V5NWJ2DN65FE-703495632-1022</_dlc_DocId>
    <_dlc_DocIdUrl xmlns="681e4ad7-6422-4502-96f1-5c1c99d84cd4">
      <Url>https://browardcountyschools.sharepoint.com/sites/Intranet/Academics/learning/SLD/SS/_layouts/15/DocIdRedir.aspx?ID=V5NWJ2DN65FE-703495632-1022</Url>
      <Description>V5NWJ2DN65FE-703495632-1022</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B64C0EE-2E19-4AAB-913C-4D11DB28B550}">
  <ds:schemaRefs>
    <ds:schemaRef ds:uri="http://schemas.microsoft.com/sharepoint/events"/>
  </ds:schemaRefs>
</ds:datastoreItem>
</file>

<file path=customXml/itemProps2.xml><?xml version="1.0" encoding="utf-8"?>
<ds:datastoreItem xmlns:ds="http://schemas.openxmlformats.org/officeDocument/2006/customXml" ds:itemID="{8A0373D0-6129-4A14-8413-FE3AB8F2A5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2BEBDB0-026C-4615-B8AF-7E2730D5FA65"/>
    <ds:schemaRef ds:uri="http://schemas.microsoft.com/sharepoint/v3/fields"/>
    <ds:schemaRef ds:uri="681e4ad7-6422-4502-96f1-5c1c99d84cd4"/>
    <ds:schemaRef ds:uri="b2bebdb0-026c-4615-b8af-7e2730d5fa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1D5EDF0-AFD6-47A7-BA69-1043E459A183}">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B2BEBDB0-026C-4615-B8AF-7E2730D5FA65"/>
    <ds:schemaRef ds:uri="http://schemas.microsoft.com/office/2006/metadata/properties"/>
    <ds:schemaRef ds:uri="http://purl.org/dc/elements/1.1/"/>
    <ds:schemaRef ds:uri="b2bebdb0-026c-4615-b8af-7e2730d5fa65"/>
    <ds:schemaRef ds:uri="http://schemas.microsoft.com/sharepoint/v3"/>
    <ds:schemaRef ds:uri="681e4ad7-6422-4502-96f1-5c1c99d84cd4"/>
    <ds:schemaRef ds:uri="http://schemas.microsoft.com/sharepoint/v3/fields"/>
    <ds:schemaRef ds:uri="http://www.w3.org/XML/1998/namespace"/>
  </ds:schemaRefs>
</ds:datastoreItem>
</file>

<file path=customXml/itemProps4.xml><?xml version="1.0" encoding="utf-8"?>
<ds:datastoreItem xmlns:ds="http://schemas.openxmlformats.org/officeDocument/2006/customXml" ds:itemID="{3CAF1A51-D792-45B3-AA44-CF5E1DCC1D6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130</TotalTime>
  <Words>1082</Words>
  <Application>Microsoft Office PowerPoint</Application>
  <PresentationFormat>On-screen Show (4:3)</PresentationFormat>
  <Paragraphs>83</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IM Fell English SC</vt:lpstr>
      <vt:lpstr>Lato</vt:lpstr>
      <vt:lpstr>Office Theme</vt:lpstr>
      <vt:lpstr>PowerPoint Presentation</vt:lpstr>
      <vt:lpstr>Left Panel Top Photo</vt:lpstr>
      <vt:lpstr>Left Panel Top Text</vt:lpstr>
      <vt:lpstr>Left Panel Center Photo</vt:lpstr>
      <vt:lpstr>Left Panel Center Text</vt:lpstr>
      <vt:lpstr>Left Panel Bottom Photo</vt:lpstr>
      <vt:lpstr>Left Panel Bottom Text</vt:lpstr>
      <vt:lpstr>Center Panel Top Photo</vt:lpstr>
      <vt:lpstr>Center Panel Top Text</vt:lpstr>
      <vt:lpstr>Center Panel Center Photo</vt:lpstr>
      <vt:lpstr>Center Panel Bottom Photo</vt:lpstr>
      <vt:lpstr>Right Panel Top Photo</vt:lpstr>
      <vt:lpstr>Right Panel Top Text</vt:lpstr>
      <vt:lpstr>Right Panel Center Photo</vt:lpstr>
      <vt:lpstr>Right Panel Center Text</vt:lpstr>
      <vt:lpstr>Right Panel Bottom Photo</vt:lpstr>
      <vt:lpstr>Right Panel Bottom Text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Adrienne</dc:creator>
  <cp:keywords/>
  <dc:description/>
  <cp:lastModifiedBy>Davien P. Jones</cp:lastModifiedBy>
  <cp:revision>17</cp:revision>
  <dcterms:created xsi:type="dcterms:W3CDTF">2020-08-25T20:07:05Z</dcterms:created>
  <dcterms:modified xsi:type="dcterms:W3CDTF">2022-01-04T19:17:09Z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0x0101009148F5A04DDD49CBA7127AADA5FB792B00AADE34325A8B49CDA8BB4DB53328F21400E39596E9CBEC3E43B56B4F2C1B2B65E9</vt:lpwstr>
  </property>
  <property fmtid="{D5CDD505-2E9C-101B-9397-08002B2CF9AE}" pid="3" name="_dlc_DocIdItemGuid">
    <vt:lpwstr>adc05f53-cdde-4177-9ed3-0c4e287303c1</vt:lpwstr>
  </property>
</Properties>
</file>